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ebp" ContentType="image/pn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57" r:id="rId3"/>
    <p:sldId id="258" r:id="rId4"/>
    <p:sldId id="259" r:id="rId5"/>
    <p:sldId id="265" r:id="rId6"/>
    <p:sldId id="260" r:id="rId7"/>
    <p:sldId id="261" r:id="rId8"/>
    <p:sldId id="263" r:id="rId9"/>
    <p:sldId id="266" r:id="rId10"/>
    <p:sldId id="264" r:id="rId11"/>
    <p:sldId id="267" r:id="rId12"/>
    <p:sldId id="273" r:id="rId13"/>
    <p:sldId id="274" r:id="rId14"/>
    <p:sldId id="268" r:id="rId15"/>
    <p:sldId id="275" r:id="rId16"/>
    <p:sldId id="276" r:id="rId17"/>
    <p:sldId id="277" r:id="rId18"/>
    <p:sldId id="271" r:id="rId19"/>
    <p:sldId id="278" r:id="rId20"/>
    <p:sldId id="272" r:id="rId21"/>
    <p:sldId id="280" r:id="rId22"/>
    <p:sldId id="281" r:id="rId23"/>
    <p:sldId id="283" r:id="rId24"/>
    <p:sldId id="284" r:id="rId25"/>
    <p:sldId id="282" r:id="rId26"/>
    <p:sldId id="270" r:id="rId27"/>
    <p:sldId id="279" r:id="rId28"/>
    <p:sldId id="26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53" autoAdjust="0"/>
  </p:normalViewPr>
  <p:slideViewPr>
    <p:cSldViewPr snapToGrid="0" snapToObjects="1">
      <p:cViewPr>
        <p:scale>
          <a:sx n="76" d="100"/>
          <a:sy n="76" d="100"/>
        </p:scale>
        <p:origin x="907"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55BC2-6791-43B2-AF22-A0CC4A128BA1}" type="datetimeFigureOut">
              <a:rPr lang="en-US" smtClean="0"/>
              <a:t>1/11/2025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484C3-8A84-49BB-AE0C-18FE7D307604}" type="slidenum">
              <a:rPr lang="en-US" smtClean="0"/>
              <a:t>‹#›</a:t>
            </a:fld>
            <a:endParaRPr lang="en-US"/>
          </a:p>
        </p:txBody>
      </p:sp>
    </p:spTree>
    <p:extLst>
      <p:ext uri="{BB962C8B-B14F-4D97-AF65-F5344CB8AC3E}">
        <p14:creationId xmlns:p14="http://schemas.microsoft.com/office/powerpoint/2010/main" val="3667191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uring.com/services/augmented-realit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Sigmoid_func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Machine learning uses statistical learning algorithms to find patterns in available data and perform predictions and classifications on new data. ML also comprises both supervised and unsupervised learning.</a:t>
            </a:r>
          </a:p>
          <a:p>
            <a:pPr fontAlgn="base"/>
            <a:r>
              <a:rPr lang="en-US" sz="1200" b="0" i="0" kern="1200" dirty="0" smtClean="0">
                <a:solidFill>
                  <a:schemeClr val="tx1"/>
                </a:solidFill>
                <a:effectLst/>
                <a:latin typeface="+mn-lt"/>
                <a:ea typeface="+mn-ea"/>
                <a:cs typeface="+mn-cs"/>
              </a:rPr>
              <a:t>Deep learning relies on multi-layered neural network models to perform complex tasks. There is a significant difference in the capabilities and applications of both. Understanding them is essential to knowing which to use in projects and get the best results.</a:t>
            </a:r>
          </a:p>
          <a:p>
            <a:pPr fontAlgn="base"/>
            <a:r>
              <a:rPr lang="en-US" sz="1200" b="0" i="0" kern="1200" dirty="0" smtClean="0">
                <a:solidFill>
                  <a:schemeClr val="tx1"/>
                </a:solidFill>
                <a:effectLst/>
                <a:latin typeface="+mn-lt"/>
                <a:ea typeface="+mn-ea"/>
                <a:cs typeface="+mn-cs"/>
              </a:rPr>
              <a:t>Deep learning models are best used on large volumes of data, while machine learning algorithms are generally used for smaller datasets. In fact, using complex DL models on small, simple datasets culminate in inaccurate results and high variance - a mistake often made by beginners in the field.</a:t>
            </a:r>
          </a:p>
          <a:p>
            <a:pPr fontAlgn="base"/>
            <a:r>
              <a:rPr lang="en-US" sz="1200" b="0" i="0" kern="1200" smtClean="0">
                <a:solidFill>
                  <a:schemeClr val="tx1"/>
                </a:solidFill>
                <a:effectLst/>
                <a:latin typeface="+mn-lt"/>
                <a:ea typeface="+mn-ea"/>
                <a:cs typeface="+mn-cs"/>
              </a:rPr>
              <a:t>DL algorithms are capable of learning from unlabeled or unstructured data, whereas ML models generally learn to process structured data.</a:t>
            </a:r>
          </a:p>
          <a:p>
            <a:endParaRPr lang="en-US"/>
          </a:p>
        </p:txBody>
      </p:sp>
      <p:sp>
        <p:nvSpPr>
          <p:cNvPr id="4" name="Slide Number Placeholder 3"/>
          <p:cNvSpPr>
            <a:spLocks noGrp="1"/>
          </p:cNvSpPr>
          <p:nvPr>
            <p:ph type="sldNum" sz="quarter" idx="10"/>
          </p:nvPr>
        </p:nvSpPr>
        <p:spPr/>
        <p:txBody>
          <a:bodyPr/>
          <a:lstStyle/>
          <a:p>
            <a:fld id="{C2ADC11F-F750-4D28-B413-492AAD2624BC}" type="slidenum">
              <a:rPr lang="en-US" smtClean="0"/>
              <a:t>13</a:t>
            </a:fld>
            <a:endParaRPr lang="en-US"/>
          </a:p>
        </p:txBody>
      </p:sp>
    </p:spTree>
    <p:extLst>
      <p:ext uri="{BB962C8B-B14F-4D97-AF65-F5344CB8AC3E}">
        <p14:creationId xmlns:p14="http://schemas.microsoft.com/office/powerpoint/2010/main" val="138829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Facial recognition</a:t>
            </a:r>
          </a:p>
          <a:p>
            <a:r>
              <a:rPr lang="en-US" sz="1200" b="0" i="0" kern="1200" dirty="0" smtClean="0">
                <a:solidFill>
                  <a:schemeClr val="tx1"/>
                </a:solidFill>
                <a:effectLst/>
                <a:latin typeface="+mn-lt"/>
                <a:ea typeface="+mn-ea"/>
                <a:cs typeface="+mn-cs"/>
              </a:rPr>
              <a:t>As discussed, computer vision is extensively used in facial recognition systems, thanks to its ability to find patterns in elements in the data. It then makes recommendations or takes action based on the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Self-driving vehicles</a:t>
            </a:r>
          </a:p>
          <a:p>
            <a:r>
              <a:rPr lang="en-US" sz="1200" b="0" i="0" kern="1200" dirty="0" smtClean="0">
                <a:solidFill>
                  <a:schemeClr val="tx1"/>
                </a:solidFill>
                <a:effectLst/>
                <a:latin typeface="+mn-lt"/>
                <a:ea typeface="+mn-ea"/>
                <a:cs typeface="+mn-cs"/>
              </a:rPr>
              <a:t>Computer vision enables autonomous vehicles to gain a sense of their surroundings by creating 3D maps out of real-time images. Cameras capture video from different angles around a car and feed it to computer vision software. It processes it to identify the extremities of roads, browse traffic signs, and discover alternative cars, objects, and pedestrians. The car can then steer its approach on streets and highways, avoid obstacles, and drive its passengers to their destination.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Healthcare</a:t>
            </a:r>
          </a:p>
          <a:p>
            <a:r>
              <a:rPr lang="en-US" sz="1200" b="0" i="0" kern="1200" dirty="0" smtClean="0">
                <a:solidFill>
                  <a:schemeClr val="tx1"/>
                </a:solidFill>
                <a:effectLst/>
                <a:latin typeface="+mn-lt"/>
                <a:ea typeface="+mn-ea"/>
                <a:cs typeface="+mn-cs"/>
              </a:rPr>
              <a:t>Computer vision has been used in a variety of healthcare applications to help healthcare professionals make better decisions related to patient care. Medical imaging or medical imaging analysis is one such procedure. It creates visualizations of specific organs or tissues to enable a more accurate diagnosis.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Augmented reality (AR)</a:t>
            </a:r>
          </a:p>
          <a:p>
            <a:r>
              <a:rPr lang="en-US" sz="1200" b="0" i="0" kern="1200" dirty="0" smtClean="0">
                <a:solidFill>
                  <a:schemeClr val="tx1"/>
                </a:solidFill>
                <a:effectLst/>
                <a:latin typeface="+mn-lt"/>
                <a:ea typeface="+mn-ea"/>
                <a:cs typeface="+mn-cs"/>
              </a:rPr>
              <a:t>Computer vision is implemented in </a:t>
            </a:r>
            <a:r>
              <a:rPr lang="en-US" sz="1200" b="0" i="0" u="none" strike="noStrike" kern="1200" dirty="0" smtClean="0">
                <a:solidFill>
                  <a:schemeClr val="tx1"/>
                </a:solidFill>
                <a:effectLst/>
                <a:latin typeface="+mn-lt"/>
                <a:ea typeface="+mn-ea"/>
                <a:cs typeface="+mn-cs"/>
                <a:hlinkClick r:id="rId3"/>
              </a:rPr>
              <a:t>augmented reality</a:t>
            </a:r>
            <a:r>
              <a:rPr lang="en-US" sz="1200" b="0" i="0" kern="1200" dirty="0" smtClean="0">
                <a:solidFill>
                  <a:schemeClr val="tx1"/>
                </a:solidFill>
                <a:effectLst/>
                <a:latin typeface="+mn-lt"/>
                <a:ea typeface="+mn-ea"/>
                <a:cs typeface="+mn-cs"/>
              </a:rPr>
              <a:t> to extend imagery and sound to real-world environments. It detects real-life objects through the lens of, say, a smartphone, and performs computational operations. Among other things, we can use AR to measure the height of a table merely by using a smartphone’s camera.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Super-resolution imaging (SR)</a:t>
            </a:r>
          </a:p>
          <a:p>
            <a:r>
              <a:rPr lang="en-US" sz="1200" b="0" i="0" kern="1200" dirty="0" smtClean="0">
                <a:solidFill>
                  <a:schemeClr val="tx1"/>
                </a:solidFill>
                <a:effectLst/>
                <a:latin typeface="+mn-lt"/>
                <a:ea typeface="+mn-ea"/>
                <a:cs typeface="+mn-cs"/>
              </a:rPr>
              <a:t>SR is a technique that enhances the resolution of images. It is achieved with the help of four methods or algorithms: enhanced deep super-resolution network (EDSR), efficient sub-pixel convolutional neural network (ESPCNN), fast super-resolution convolutional neural network (FSRCNN), and Laplacian pyramid super-resolution network (</a:t>
            </a:r>
            <a:r>
              <a:rPr lang="en-US" sz="1200" b="0" i="0" kern="1200" dirty="0" err="1" smtClean="0">
                <a:solidFill>
                  <a:schemeClr val="tx1"/>
                </a:solidFill>
                <a:effectLst/>
                <a:latin typeface="+mn-lt"/>
                <a:ea typeface="+mn-ea"/>
                <a:cs typeface="+mn-cs"/>
              </a:rPr>
              <a:t>LapSRN</a:t>
            </a:r>
            <a:r>
              <a:rPr lang="en-US" sz="1200" b="0" i="0" kern="1200" dirty="0" smtClean="0">
                <a:solidFill>
                  <a:schemeClr val="tx1"/>
                </a:solidFill>
                <a:effectLst/>
                <a:latin typeface="+mn-lt"/>
                <a:ea typeface="+mn-ea"/>
                <a:cs typeface="+mn-cs"/>
              </a:rPr>
              <a:t>). These pre-trained models can easily be downloaded and used.</a:t>
            </a:r>
          </a:p>
          <a:p>
            <a:r>
              <a:rPr lang="en-US" sz="1200" b="0" i="0" kern="1200" dirty="0" smtClean="0">
                <a:solidFill>
                  <a:schemeClr val="tx1"/>
                </a:solidFill>
                <a:effectLst/>
                <a:latin typeface="+mn-lt"/>
                <a:ea typeface="+mn-ea"/>
                <a:cs typeface="+mn-cs"/>
              </a:rPr>
              <a:t>In super-resolution imaging, the model interprets numerous low-quality images differently, leading to the treatment of all the images as having unique information. Once the variations between the photographs are analyzed, the model produces a stream of images of significantly higher quality.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Optical character recognition (OCR)</a:t>
            </a:r>
          </a:p>
          <a:p>
            <a:r>
              <a:rPr lang="en-US" sz="1200" b="0" i="0" kern="1200" dirty="0" smtClean="0">
                <a:solidFill>
                  <a:schemeClr val="tx1"/>
                </a:solidFill>
                <a:effectLst/>
                <a:latin typeface="+mn-lt"/>
                <a:ea typeface="+mn-ea"/>
                <a:cs typeface="+mn-cs"/>
              </a:rPr>
              <a:t>OCR extracts text from images, scanned documents, and image-only PDFs. It identifies letters and puts them into words and sentences. The text is read using various contouring and </a:t>
            </a:r>
            <a:r>
              <a:rPr lang="en-US" sz="1200" b="0" i="0" kern="1200" dirty="0" err="1" smtClean="0">
                <a:solidFill>
                  <a:schemeClr val="tx1"/>
                </a:solidFill>
                <a:effectLst/>
                <a:latin typeface="+mn-lt"/>
                <a:ea typeface="+mn-ea"/>
                <a:cs typeface="+mn-cs"/>
              </a:rPr>
              <a:t>thresholding</a:t>
            </a:r>
            <a:r>
              <a:rPr lang="en-US" sz="1200" b="0" i="0" kern="1200" dirty="0" smtClean="0">
                <a:solidFill>
                  <a:schemeClr val="tx1"/>
                </a:solidFill>
                <a:effectLst/>
                <a:latin typeface="+mn-lt"/>
                <a:ea typeface="+mn-ea"/>
                <a:cs typeface="+mn-cs"/>
              </a:rPr>
              <a:t> techniques. Libraries like </a:t>
            </a:r>
            <a:r>
              <a:rPr lang="en-US" sz="1200" b="0" i="0" kern="1200" dirty="0" err="1" smtClean="0">
                <a:solidFill>
                  <a:schemeClr val="tx1"/>
                </a:solidFill>
                <a:effectLst/>
                <a:latin typeface="+mn-lt"/>
                <a:ea typeface="+mn-ea"/>
                <a:cs typeface="+mn-cs"/>
              </a:rPr>
              <a:t>OpenCV</a:t>
            </a:r>
            <a:r>
              <a:rPr lang="en-US" sz="1200" b="0" i="0" kern="1200" dirty="0" smtClean="0">
                <a:solidFill>
                  <a:schemeClr val="tx1"/>
                </a:solidFill>
                <a:effectLst/>
                <a:latin typeface="+mn-lt"/>
                <a:ea typeface="+mn-ea"/>
                <a:cs typeface="+mn-cs"/>
              </a:rPr>
              <a:t> are commonly used.</a:t>
            </a:r>
          </a:p>
          <a:p>
            <a:r>
              <a:rPr lang="en-US" sz="1200" b="0" i="0" kern="1200" dirty="0" smtClean="0">
                <a:solidFill>
                  <a:schemeClr val="tx1"/>
                </a:solidFill>
                <a:effectLst/>
                <a:latin typeface="+mn-lt"/>
                <a:ea typeface="+mn-ea"/>
                <a:cs typeface="+mn-cs"/>
              </a:rPr>
              <a:t>OCR technology is widely used to digitize text, scan passports for automatic check-in, evaluate customer data, etc.</a:t>
            </a:r>
          </a:p>
          <a:p>
            <a:endParaRPr lang="en-US" dirty="0"/>
          </a:p>
        </p:txBody>
      </p:sp>
      <p:sp>
        <p:nvSpPr>
          <p:cNvPr id="4" name="Slide Number Placeholder 3"/>
          <p:cNvSpPr>
            <a:spLocks noGrp="1"/>
          </p:cNvSpPr>
          <p:nvPr>
            <p:ph type="sldNum" sz="quarter" idx="10"/>
          </p:nvPr>
        </p:nvSpPr>
        <p:spPr/>
        <p:txBody>
          <a:bodyPr/>
          <a:lstStyle/>
          <a:p>
            <a:fld id="{112484C3-8A84-49BB-AE0C-18FE7D307604}" type="slidenum">
              <a:rPr lang="en-US" smtClean="0"/>
              <a:t>26</a:t>
            </a:fld>
            <a:endParaRPr lang="en-US"/>
          </a:p>
        </p:txBody>
      </p:sp>
    </p:spTree>
    <p:extLst>
      <p:ext uri="{BB962C8B-B14F-4D97-AF65-F5344CB8AC3E}">
        <p14:creationId xmlns:p14="http://schemas.microsoft.com/office/powerpoint/2010/main" val="194714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Artificial Neural Network (ANN) is a mathematical model that tries to simulate the structure and functionalities of biological neural networks. </a:t>
            </a:r>
          </a:p>
          <a:p>
            <a:r>
              <a:rPr lang="en-US" dirty="0" smtClean="0"/>
              <a:t>Basic building block of every artificial neural network is artificial neuron, that is, a simple mathematical model (function).</a:t>
            </a:r>
          </a:p>
          <a:p>
            <a:r>
              <a:rPr lang="en-US" sz="1200" b="1" i="0" kern="1200" dirty="0" smtClean="0">
                <a:solidFill>
                  <a:schemeClr val="tx1"/>
                </a:solidFill>
                <a:effectLst/>
                <a:latin typeface="+mn-lt"/>
                <a:ea typeface="+mn-ea"/>
                <a:cs typeface="+mn-cs"/>
              </a:rPr>
              <a:t>A neuron takes inputs, does some math with them, and produces one output</a:t>
            </a:r>
            <a:r>
              <a:rPr lang="en-US" sz="1200" b="0" i="0" kern="1200" dirty="0" smtClean="0">
                <a:solidFill>
                  <a:schemeClr val="tx1"/>
                </a:solidFill>
                <a:effectLst/>
                <a:latin typeface="+mn-lt"/>
                <a:ea typeface="+mn-ea"/>
                <a:cs typeface="+mn-cs"/>
              </a:rPr>
              <a:t>.</a:t>
            </a:r>
            <a:endParaRPr lang="en-US" dirty="0" smtClean="0"/>
          </a:p>
          <a:p>
            <a:r>
              <a:rPr lang="en-US" dirty="0" smtClean="0"/>
              <a:t>Such a model has three simple sets of rules: multiplication, summation and activation. </a:t>
            </a:r>
          </a:p>
          <a:p>
            <a:r>
              <a:rPr lang="en-US" dirty="0" smtClean="0"/>
              <a:t>At the entrance of artificial neuron the inputs are weighted what means that every input value is multiplied with individual weight. In the middle section of artificial neuron is sum function that sums all weighted inputs and bias. At the exit of artificial neuron the sum of previously weighted inputs and bias is passing through activation function that is also called transfer function.</a:t>
            </a:r>
          </a:p>
          <a:p>
            <a:r>
              <a:rPr lang="en-US" sz="1200" b="1" i="0" kern="1200" dirty="0" smtClean="0">
                <a:solidFill>
                  <a:schemeClr val="tx1"/>
                </a:solidFill>
                <a:effectLst/>
                <a:latin typeface="+mn-lt"/>
                <a:ea typeface="+mn-ea"/>
                <a:cs typeface="+mn-cs"/>
              </a:rPr>
              <a:t>Weights</a:t>
            </a:r>
            <a:r>
              <a:rPr lang="en-US" sz="1200" b="0" i="0" kern="1200" dirty="0" smtClean="0">
                <a:solidFill>
                  <a:schemeClr val="tx1"/>
                </a:solidFill>
                <a:effectLst/>
                <a:latin typeface="+mn-lt"/>
                <a:ea typeface="+mn-ea"/>
                <a:cs typeface="+mn-cs"/>
              </a:rPr>
              <a:t>, as the name suggests, are used to attach some weightage to a certain feature. Some features might be more important than other features to get the desired output.</a:t>
            </a:r>
            <a:endParaRPr lang="en-US" dirty="0"/>
          </a:p>
        </p:txBody>
      </p:sp>
      <p:sp>
        <p:nvSpPr>
          <p:cNvPr id="4" name="Slide Number Placeholder 3"/>
          <p:cNvSpPr>
            <a:spLocks noGrp="1"/>
          </p:cNvSpPr>
          <p:nvPr>
            <p:ph type="sldNum" sz="quarter" idx="10"/>
          </p:nvPr>
        </p:nvSpPr>
        <p:spPr/>
        <p:txBody>
          <a:bodyPr/>
          <a:lstStyle/>
          <a:p>
            <a:fld id="{C2ADC11F-F750-4D28-B413-492AAD2624BC}" type="slidenum">
              <a:rPr lang="en-US" smtClean="0"/>
              <a:t>16</a:t>
            </a:fld>
            <a:endParaRPr lang="en-US"/>
          </a:p>
        </p:txBody>
      </p:sp>
    </p:spTree>
    <p:extLst>
      <p:ext uri="{BB962C8B-B14F-4D97-AF65-F5344CB8AC3E}">
        <p14:creationId xmlns:p14="http://schemas.microsoft.com/office/powerpoint/2010/main" val="2406818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3 things are happening here. First, each input is multiplied by a weight:</a:t>
            </a:r>
          </a:p>
          <a:p>
            <a:r>
              <a:rPr lang="en-US" sz="1200" b="0" i="0" kern="1200" dirty="0" smtClean="0">
                <a:solidFill>
                  <a:schemeClr val="tx1"/>
                </a:solidFill>
                <a:effectLst/>
                <a:latin typeface="+mn-lt"/>
                <a:ea typeface="+mn-ea"/>
                <a:cs typeface="+mn-cs"/>
              </a:rPr>
              <a:t>Next, all the weighted inputs are added together with a bias b:</a:t>
            </a:r>
          </a:p>
          <a:p>
            <a:r>
              <a:rPr lang="en-US" sz="1200" b="0" i="0" kern="1200" dirty="0" smtClean="0">
                <a:solidFill>
                  <a:schemeClr val="tx1"/>
                </a:solidFill>
                <a:effectLst/>
                <a:latin typeface="+mn-lt"/>
                <a:ea typeface="+mn-ea"/>
                <a:cs typeface="+mn-cs"/>
              </a:rPr>
              <a:t>Finally, the sum is passed through an activation function:</a:t>
            </a:r>
          </a:p>
          <a:p>
            <a:r>
              <a:rPr lang="en-US" sz="1200" b="0" i="0" kern="1200" dirty="0" smtClean="0">
                <a:solidFill>
                  <a:schemeClr val="tx1"/>
                </a:solidFill>
                <a:effectLst/>
                <a:latin typeface="+mn-lt"/>
                <a:ea typeface="+mn-ea"/>
                <a:cs typeface="+mn-cs"/>
              </a:rPr>
              <a:t>The activation function is used to turn an unbounded input into an output that has a nice, predictable form. A commonly used activation function is the </a:t>
            </a:r>
            <a:r>
              <a:rPr lang="en-US" sz="1200" b="0" i="0" u="sng" kern="1200" dirty="0" smtClean="0">
                <a:solidFill>
                  <a:schemeClr val="tx1"/>
                </a:solidFill>
                <a:effectLst/>
                <a:latin typeface="+mn-lt"/>
                <a:ea typeface="+mn-ea"/>
                <a:cs typeface="+mn-cs"/>
                <a:hlinkClick r:id="rId3"/>
              </a:rPr>
              <a:t>sigmoid</a:t>
            </a:r>
            <a:r>
              <a:rPr lang="en-US" sz="1200" b="0" i="0" kern="1200" dirty="0" smtClean="0">
                <a:solidFill>
                  <a:schemeClr val="tx1"/>
                </a:solidFill>
                <a:effectLst/>
                <a:latin typeface="+mn-lt"/>
                <a:ea typeface="+mn-ea"/>
                <a:cs typeface="+mn-cs"/>
              </a:rPr>
              <a:t> function:</a:t>
            </a:r>
          </a:p>
          <a:p>
            <a:endParaRPr lang="en-US" dirty="0"/>
          </a:p>
        </p:txBody>
      </p:sp>
      <p:sp>
        <p:nvSpPr>
          <p:cNvPr id="4" name="Slide Number Placeholder 3"/>
          <p:cNvSpPr>
            <a:spLocks noGrp="1"/>
          </p:cNvSpPr>
          <p:nvPr>
            <p:ph type="sldNum" sz="quarter" idx="10"/>
          </p:nvPr>
        </p:nvSpPr>
        <p:spPr/>
        <p:txBody>
          <a:bodyPr/>
          <a:lstStyle/>
          <a:p>
            <a:fld id="{C2ADC11F-F750-4D28-B413-492AAD2624BC}" type="slidenum">
              <a:rPr lang="en-US" smtClean="0"/>
              <a:t>17</a:t>
            </a:fld>
            <a:endParaRPr lang="en-US"/>
          </a:p>
        </p:txBody>
      </p:sp>
    </p:spTree>
    <p:extLst>
      <p:ext uri="{BB962C8B-B14F-4D97-AF65-F5344CB8AC3E}">
        <p14:creationId xmlns:p14="http://schemas.microsoft.com/office/powerpoint/2010/main" val="36694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Computer vision is the ability of computers to recognize and extract data/information from objects in images, videos, and real-life events. </a:t>
            </a:r>
          </a:p>
          <a:p>
            <a:r>
              <a:rPr lang="en-US" sz="1200" b="0" i="0" kern="1200" dirty="0" smtClean="0">
                <a:solidFill>
                  <a:schemeClr val="tx1"/>
                </a:solidFill>
                <a:effectLst/>
                <a:latin typeface="+mn-lt"/>
                <a:ea typeface="+mn-ea"/>
                <a:cs typeface="+mn-cs"/>
              </a:rPr>
              <a:t>Unlike humans, computers have a hard time processing visual data. While we can interpret what we perceive depending on our memories and prior experiences, computers cannot. To bridge the gap between what they see and understand, computers employ artificial intelligence (AI), neural networks, deep learning (DL), parallel computing, and </a:t>
            </a:r>
            <a:r>
              <a:rPr lang="en-US" sz="1200" b="0" i="0" u="none" strike="noStrike" kern="1200" dirty="0" smtClean="0">
                <a:solidFill>
                  <a:schemeClr val="tx1"/>
                </a:solidFill>
                <a:effectLst/>
                <a:latin typeface="+mn-lt"/>
                <a:ea typeface="+mn-ea"/>
                <a:cs typeface="+mn-cs"/>
              </a:rPr>
              <a:t>machine learning</a:t>
            </a:r>
            <a:r>
              <a:rPr lang="en-US" sz="1200" b="0" i="0" u="none" strike="noStrike" kern="1200" baseline="0" dirty="0" smtClean="0">
                <a:solidFill>
                  <a:schemeClr val="tx1"/>
                </a:solidFill>
                <a:effectLst/>
                <a:latin typeface="+mn-lt"/>
                <a:ea typeface="+mn-ea"/>
                <a:cs typeface="+mn-cs"/>
              </a:rPr>
              <a:t> (ML)</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Instead of looking at an entire image like we do, a computer divides it into pixels and uses the RGB values ​​of each pixel to understand if the image contains important features. Computer vision algorithms focus on one pixel blob at a time and use a kernel or filter that contains pixel multiplication values ​​for edge detection of objects. The computer recognizes and distinguishes the image by observing all aspects of it including colors, shadows, and line drawings.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Today, we use convolutional neural networks (CNNs) for modeling and training. CNNs are special neural networks, specifically designed for processing pixel data, used for image recognition and processing. The convolutional layer contains multiple neurons and tensors. These process large datasets by learning to adjust their values ​​to match characteristics that are important for distinguishing different classes. This is done by extensively training the model.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way to help computers learn pattern recognition is to feed them numerous labeled images so that they can look for patterns in all the elements.</a:t>
            </a:r>
          </a:p>
          <a:p>
            <a:r>
              <a:rPr lang="en-US" sz="1200" b="0" i="0" kern="1200" dirty="0" smtClean="0">
                <a:solidFill>
                  <a:schemeClr val="tx1"/>
                </a:solidFill>
                <a:effectLst/>
                <a:latin typeface="+mn-lt"/>
                <a:ea typeface="+mn-ea"/>
                <a:cs typeface="+mn-cs"/>
              </a:rPr>
              <a:t>For example, if you feed a million pictures of a ‘lion’ to a computer, they will go through algorithms that analyze the color, shape, distance between shapes, boundaries between objects, etc., so that they become profiles. The computer can then use the experience when fed other unlabeled images to know whether an image shown is that of a lion.</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12484C3-8A84-49BB-AE0C-18FE7D307604}" type="slidenum">
              <a:rPr lang="en-US" smtClean="0"/>
              <a:t>18</a:t>
            </a:fld>
            <a:endParaRPr lang="en-US"/>
          </a:p>
        </p:txBody>
      </p:sp>
    </p:spTree>
    <p:extLst>
      <p:ext uri="{BB962C8B-B14F-4D97-AF65-F5344CB8AC3E}">
        <p14:creationId xmlns:p14="http://schemas.microsoft.com/office/powerpoint/2010/main" val="129063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Recognition</a:t>
            </a:r>
            <a:endParaRPr lang="en-US" dirty="0"/>
          </a:p>
        </p:txBody>
      </p:sp>
      <p:sp>
        <p:nvSpPr>
          <p:cNvPr id="4" name="Slide Number Placeholder 3"/>
          <p:cNvSpPr>
            <a:spLocks noGrp="1"/>
          </p:cNvSpPr>
          <p:nvPr>
            <p:ph type="sldNum" sz="quarter" idx="10"/>
          </p:nvPr>
        </p:nvSpPr>
        <p:spPr/>
        <p:txBody>
          <a:bodyPr/>
          <a:lstStyle/>
          <a:p>
            <a:fld id="{C2ADC11F-F750-4D28-B413-492AAD2624BC}" type="slidenum">
              <a:rPr lang="en-US" smtClean="0"/>
              <a:t>19</a:t>
            </a:fld>
            <a:endParaRPr lang="en-US"/>
          </a:p>
        </p:txBody>
      </p:sp>
    </p:spTree>
    <p:extLst>
      <p:ext uri="{BB962C8B-B14F-4D97-AF65-F5344CB8AC3E}">
        <p14:creationId xmlns:p14="http://schemas.microsoft.com/office/powerpoint/2010/main" val="3506149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performance and efficiency of a CNN is determined by its architecture. This includes the structure of layers, how elements are designed, and which elements are present in each layer. Many CNNs have been created, but the following are some of the most effective designs.</a:t>
            </a:r>
          </a:p>
          <a:p>
            <a:pPr marL="228600" indent="-228600">
              <a:buAutoNum type="arabicPeriod"/>
            </a:pP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is an architecture based on the earlier </a:t>
            </a:r>
            <a:r>
              <a:rPr lang="en-US" sz="1200" b="0" i="0" kern="1200" dirty="0" err="1" smtClean="0">
                <a:solidFill>
                  <a:schemeClr val="tx1"/>
                </a:solidFill>
                <a:effectLst/>
                <a:latin typeface="+mn-lt"/>
                <a:ea typeface="+mn-ea"/>
                <a:cs typeface="+mn-cs"/>
              </a:rPr>
              <a:t>LeNet</a:t>
            </a:r>
            <a:r>
              <a:rPr lang="en-US" sz="1200" b="0" i="0" kern="1200" dirty="0" smtClean="0">
                <a:solidFill>
                  <a:schemeClr val="tx1"/>
                </a:solidFill>
                <a:effectLst/>
                <a:latin typeface="+mn-lt"/>
                <a:ea typeface="+mn-ea"/>
                <a:cs typeface="+mn-cs"/>
              </a:rPr>
              <a:t> architecture. It includes five convolutional layers and three fully connected layers.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uses a dual pipeline structure to accommodate the use of two GPUs during training.</a:t>
            </a:r>
          </a:p>
          <a:p>
            <a:pPr marL="228600" indent="-228600">
              <a:buAutoNum type="arabicPeriod"/>
            </a:pPr>
            <a:r>
              <a:rPr lang="en-US" sz="1200" b="0" i="0" kern="1200" dirty="0" err="1" smtClean="0">
                <a:solidFill>
                  <a:schemeClr val="tx1"/>
                </a:solidFill>
                <a:effectLst/>
                <a:latin typeface="+mn-lt"/>
                <a:ea typeface="+mn-ea"/>
                <a:cs typeface="+mn-cs"/>
              </a:rPr>
              <a:t>GoogleNet</a:t>
            </a:r>
            <a:r>
              <a:rPr lang="en-US" sz="1200" b="0" i="0" kern="1200" dirty="0" smtClean="0">
                <a:solidFill>
                  <a:schemeClr val="tx1"/>
                </a:solidFill>
                <a:effectLst/>
                <a:latin typeface="+mn-lt"/>
                <a:ea typeface="+mn-ea"/>
                <a:cs typeface="+mn-cs"/>
              </a:rPr>
              <a:t>, also known as Inception V1, is based on the </a:t>
            </a:r>
            <a:r>
              <a:rPr lang="en-US" sz="1200" b="0" i="0" kern="1200" dirty="0" err="1" smtClean="0">
                <a:solidFill>
                  <a:schemeClr val="tx1"/>
                </a:solidFill>
                <a:effectLst/>
                <a:latin typeface="+mn-lt"/>
                <a:ea typeface="+mn-ea"/>
                <a:cs typeface="+mn-cs"/>
              </a:rPr>
              <a:t>LeNet</a:t>
            </a:r>
            <a:r>
              <a:rPr lang="en-US" sz="1200" b="0" i="0" kern="1200" dirty="0" smtClean="0">
                <a:solidFill>
                  <a:schemeClr val="tx1"/>
                </a:solidFill>
                <a:effectLst/>
                <a:latin typeface="+mn-lt"/>
                <a:ea typeface="+mn-ea"/>
                <a:cs typeface="+mn-cs"/>
              </a:rPr>
              <a:t> architecture. It is made up of 22 layers made up of small groups of convolutions, called “inception modules”. These inception modules use batch normalization and </a:t>
            </a:r>
            <a:r>
              <a:rPr lang="en-US" sz="1200" b="0" i="0" kern="1200" dirty="0" err="1" smtClean="0">
                <a:solidFill>
                  <a:schemeClr val="tx1"/>
                </a:solidFill>
                <a:effectLst/>
                <a:latin typeface="+mn-lt"/>
                <a:ea typeface="+mn-ea"/>
                <a:cs typeface="+mn-cs"/>
              </a:rPr>
              <a:t>RMSprop</a:t>
            </a:r>
            <a:r>
              <a:rPr lang="en-US" sz="1200" b="0" i="0" kern="1200" dirty="0" smtClean="0">
                <a:solidFill>
                  <a:schemeClr val="tx1"/>
                </a:solidFill>
                <a:effectLst/>
                <a:latin typeface="+mn-lt"/>
                <a:ea typeface="+mn-ea"/>
                <a:cs typeface="+mn-cs"/>
              </a:rPr>
              <a:t> to reduce the number of parameters </a:t>
            </a:r>
            <a:r>
              <a:rPr lang="en-US" sz="1200" b="0" i="0" kern="1200" dirty="0" err="1" smtClean="0">
                <a:solidFill>
                  <a:schemeClr val="tx1"/>
                </a:solidFill>
                <a:effectLst/>
                <a:latin typeface="+mn-lt"/>
                <a:ea typeface="+mn-ea"/>
                <a:cs typeface="+mn-cs"/>
              </a:rPr>
              <a:t>GoogleNet</a:t>
            </a:r>
            <a:r>
              <a:rPr lang="en-US" sz="1200" b="0" i="0" kern="1200" dirty="0" smtClean="0">
                <a:solidFill>
                  <a:schemeClr val="tx1"/>
                </a:solidFill>
                <a:effectLst/>
                <a:latin typeface="+mn-lt"/>
                <a:ea typeface="+mn-ea"/>
                <a:cs typeface="+mn-cs"/>
              </a:rPr>
              <a:t> needs to process. </a:t>
            </a:r>
            <a:r>
              <a:rPr lang="en-US" sz="1200" b="0" i="0" kern="1200" dirty="0" err="1" smtClean="0">
                <a:solidFill>
                  <a:schemeClr val="tx1"/>
                </a:solidFill>
                <a:effectLst/>
                <a:latin typeface="+mn-lt"/>
                <a:ea typeface="+mn-ea"/>
                <a:cs typeface="+mn-cs"/>
              </a:rPr>
              <a:t>RMSprop</a:t>
            </a:r>
            <a:r>
              <a:rPr lang="en-US" sz="1200" b="0" i="0" kern="1200" dirty="0" smtClean="0">
                <a:solidFill>
                  <a:schemeClr val="tx1"/>
                </a:solidFill>
                <a:effectLst/>
                <a:latin typeface="+mn-lt"/>
                <a:ea typeface="+mn-ea"/>
                <a:cs typeface="+mn-cs"/>
              </a:rPr>
              <a:t> is an algorithm that uses adaptive learning rate methods.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112484C3-8A84-49BB-AE0C-18FE7D307604}" type="slidenum">
              <a:rPr lang="en-US" smtClean="0"/>
              <a:t>21</a:t>
            </a:fld>
            <a:endParaRPr lang="en-US"/>
          </a:p>
        </p:txBody>
      </p:sp>
    </p:spTree>
    <p:extLst>
      <p:ext uri="{BB962C8B-B14F-4D97-AF65-F5344CB8AC3E}">
        <p14:creationId xmlns:p14="http://schemas.microsoft.com/office/powerpoint/2010/main" val="332548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VGG 16 is a 16 layer architecture (some variants had 19 layers). </a:t>
            </a:r>
            <a:r>
              <a:rPr lang="en-US" sz="1200" b="0" i="0" kern="1200" dirty="0" err="1" smtClean="0">
                <a:solidFill>
                  <a:schemeClr val="tx1"/>
                </a:solidFill>
                <a:effectLst/>
                <a:latin typeface="+mn-lt"/>
                <a:ea typeface="+mn-ea"/>
                <a:cs typeface="+mn-cs"/>
              </a:rPr>
              <a:t>VGGNet</a:t>
            </a:r>
            <a:r>
              <a:rPr lang="en-US" sz="1200" b="0" i="0" kern="1200" dirty="0" smtClean="0">
                <a:solidFill>
                  <a:schemeClr val="tx1"/>
                </a:solidFill>
                <a:effectLst/>
                <a:latin typeface="+mn-lt"/>
                <a:ea typeface="+mn-ea"/>
                <a:cs typeface="+mn-cs"/>
              </a:rPr>
              <a:t> has convolutional layers, a pooling layer, a few more convolutional layers, a pooling layer, several more </a:t>
            </a:r>
            <a:r>
              <a:rPr lang="en-US" sz="1200" b="0" i="0" kern="1200" dirty="0" err="1" smtClean="0">
                <a:solidFill>
                  <a:schemeClr val="tx1"/>
                </a:solidFill>
                <a:effectLst/>
                <a:latin typeface="+mn-lt"/>
                <a:ea typeface="+mn-ea"/>
                <a:cs typeface="+mn-cs"/>
              </a:rPr>
              <a:t>conv</a:t>
            </a:r>
            <a:r>
              <a:rPr lang="en-US" sz="1200" b="0" i="0" kern="1200" dirty="0" smtClean="0">
                <a:solidFill>
                  <a:schemeClr val="tx1"/>
                </a:solidFill>
                <a:effectLst/>
                <a:latin typeface="+mn-lt"/>
                <a:ea typeface="+mn-ea"/>
                <a:cs typeface="+mn-cs"/>
              </a:rPr>
              <a:t> layers and so on.</a:t>
            </a:r>
          </a:p>
          <a:p>
            <a:r>
              <a:rPr lang="en-US" sz="1200" b="0" i="0" kern="1200" dirty="0" smtClean="0">
                <a:solidFill>
                  <a:schemeClr val="tx1"/>
                </a:solidFill>
                <a:effectLst/>
                <a:latin typeface="+mn-lt"/>
                <a:ea typeface="+mn-ea"/>
                <a:cs typeface="+mn-cs"/>
              </a:rPr>
              <a:t>VGG is based on the notion of a much deeper network with smaller filters – it uses 3×3 convolutions all the way, which is the smallest </a:t>
            </a:r>
            <a:r>
              <a:rPr lang="en-US" sz="1200" b="0" i="0" kern="1200" dirty="0" err="1" smtClean="0">
                <a:solidFill>
                  <a:schemeClr val="tx1"/>
                </a:solidFill>
                <a:effectLst/>
                <a:latin typeface="+mn-lt"/>
                <a:ea typeface="+mn-ea"/>
                <a:cs typeface="+mn-cs"/>
              </a:rPr>
              <a:t>conv</a:t>
            </a:r>
            <a:r>
              <a:rPr lang="en-US" sz="1200" b="0" i="0" kern="1200" dirty="0" smtClean="0">
                <a:solidFill>
                  <a:schemeClr val="tx1"/>
                </a:solidFill>
                <a:effectLst/>
                <a:latin typeface="+mn-lt"/>
                <a:ea typeface="+mn-ea"/>
                <a:cs typeface="+mn-cs"/>
              </a:rPr>
              <a:t> filter size that only looks at some of the </a:t>
            </a:r>
            <a:r>
              <a:rPr lang="en-US" sz="1200" b="0" i="0" kern="1200" dirty="0" err="1" smtClean="0">
                <a:solidFill>
                  <a:schemeClr val="tx1"/>
                </a:solidFill>
                <a:effectLst/>
                <a:latin typeface="+mn-lt"/>
                <a:ea typeface="+mn-ea"/>
                <a:cs typeface="+mn-cs"/>
              </a:rPr>
              <a:t>neighbouring</a:t>
            </a:r>
            <a:r>
              <a:rPr lang="en-US" sz="1200" b="0" i="0" kern="1200" dirty="0" smtClean="0">
                <a:solidFill>
                  <a:schemeClr val="tx1"/>
                </a:solidFill>
                <a:effectLst/>
                <a:latin typeface="+mn-lt"/>
                <a:ea typeface="+mn-ea"/>
                <a:cs typeface="+mn-cs"/>
              </a:rPr>
              <a:t> pixels. It uses small filters because of fewer parameters, making it possible to add more layers. It has the same effective receptive field as if you have one 7×7 convolutional layer.</a:t>
            </a:r>
          </a:p>
          <a:p>
            <a:endParaRPr lang="en-US" dirty="0" smtClean="0"/>
          </a:p>
          <a:p>
            <a:r>
              <a:rPr lang="en-US" sz="1200" b="0" i="0" kern="1200" dirty="0" err="1" smtClean="0">
                <a:solidFill>
                  <a:schemeClr val="tx1"/>
                </a:solidFill>
                <a:effectLst/>
                <a:latin typeface="+mn-lt"/>
                <a:ea typeface="+mn-ea"/>
                <a:cs typeface="+mn-cs"/>
              </a:rPr>
              <a:t>Xception</a:t>
            </a:r>
            <a:r>
              <a:rPr lang="en-US" sz="1200" b="0" i="0" kern="1200" dirty="0" smtClean="0">
                <a:solidFill>
                  <a:schemeClr val="tx1"/>
                </a:solidFill>
                <a:effectLst/>
                <a:latin typeface="+mn-lt"/>
                <a:ea typeface="+mn-ea"/>
                <a:cs typeface="+mn-cs"/>
              </a:rPr>
              <a:t> is an architecture based on Inception, that replaces the inception modules with </a:t>
            </a:r>
            <a:r>
              <a:rPr lang="en-US" sz="1200" b="0" i="0" kern="1200" dirty="0" err="1" smtClean="0">
                <a:solidFill>
                  <a:schemeClr val="tx1"/>
                </a:solidFill>
                <a:effectLst/>
                <a:latin typeface="+mn-lt"/>
                <a:ea typeface="+mn-ea"/>
                <a:cs typeface="+mn-cs"/>
              </a:rPr>
              <a:t>depthwise</a:t>
            </a:r>
            <a:r>
              <a:rPr lang="en-US" sz="1200" b="0" i="0" kern="1200" dirty="0" smtClean="0">
                <a:solidFill>
                  <a:schemeClr val="tx1"/>
                </a:solidFill>
                <a:effectLst/>
                <a:latin typeface="+mn-lt"/>
                <a:ea typeface="+mn-ea"/>
                <a:cs typeface="+mn-cs"/>
              </a:rPr>
              <a:t> separable convolutions (</a:t>
            </a:r>
            <a:r>
              <a:rPr lang="en-US" sz="1200" b="0" i="0" kern="1200" dirty="0" err="1" smtClean="0">
                <a:solidFill>
                  <a:schemeClr val="tx1"/>
                </a:solidFill>
                <a:effectLst/>
                <a:latin typeface="+mn-lt"/>
                <a:ea typeface="+mn-ea"/>
                <a:cs typeface="+mn-cs"/>
              </a:rPr>
              <a:t>depthwise</a:t>
            </a:r>
            <a:r>
              <a:rPr lang="en-US" sz="1200" b="0" i="0" kern="1200" dirty="0" smtClean="0">
                <a:solidFill>
                  <a:schemeClr val="tx1"/>
                </a:solidFill>
                <a:effectLst/>
                <a:latin typeface="+mn-lt"/>
                <a:ea typeface="+mn-ea"/>
                <a:cs typeface="+mn-cs"/>
              </a:rPr>
              <a:t> convolution followed by pointwise convolutions). It works by first capturing cross-feature map correlations and then spatial correlations. This enables more efficient use of model parameters.</a:t>
            </a:r>
            <a:endParaRPr lang="en-US" dirty="0"/>
          </a:p>
        </p:txBody>
      </p:sp>
      <p:sp>
        <p:nvSpPr>
          <p:cNvPr id="4" name="Slide Number Placeholder 3"/>
          <p:cNvSpPr>
            <a:spLocks noGrp="1"/>
          </p:cNvSpPr>
          <p:nvPr>
            <p:ph type="sldNum" sz="quarter" idx="10"/>
          </p:nvPr>
        </p:nvSpPr>
        <p:spPr/>
        <p:txBody>
          <a:bodyPr/>
          <a:lstStyle/>
          <a:p>
            <a:fld id="{112484C3-8A84-49BB-AE0C-18FE7D307604}" type="slidenum">
              <a:rPr lang="en-US" smtClean="0"/>
              <a:t>23</a:t>
            </a:fld>
            <a:endParaRPr lang="en-US"/>
          </a:p>
        </p:txBody>
      </p:sp>
    </p:spTree>
    <p:extLst>
      <p:ext uri="{BB962C8B-B14F-4D97-AF65-F5344CB8AC3E}">
        <p14:creationId xmlns:p14="http://schemas.microsoft.com/office/powerpoint/2010/main" val="190939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ResNet</a:t>
            </a:r>
            <a:r>
              <a:rPr lang="en-US" sz="1200" b="0" i="0" kern="1200" dirty="0" smtClean="0">
                <a:solidFill>
                  <a:schemeClr val="tx1"/>
                </a:solidFill>
                <a:effectLst/>
                <a:latin typeface="+mn-lt"/>
                <a:ea typeface="+mn-ea"/>
                <a:cs typeface="+mn-cs"/>
              </a:rPr>
              <a:t>, short for Residual Neural Network, is an architecture designed to have a large number of layers – typically used architectures range from ResNet-18 (with 18 layers) to ResNet-1202 (with 1202 layers).These layers are set up with gated units or “skip connections” which enable it to pass information to later convolutional layers. </a:t>
            </a:r>
            <a:r>
              <a:rPr lang="en-US" sz="1200" b="0" i="0" kern="1200" dirty="0" err="1" smtClean="0">
                <a:solidFill>
                  <a:schemeClr val="tx1"/>
                </a:solidFill>
                <a:effectLst/>
                <a:latin typeface="+mn-lt"/>
                <a:ea typeface="+mn-ea"/>
                <a:cs typeface="+mn-cs"/>
              </a:rPr>
              <a:t>ResNet</a:t>
            </a:r>
            <a:r>
              <a:rPr lang="en-US" sz="1200" b="0" i="0" kern="1200" dirty="0" smtClean="0">
                <a:solidFill>
                  <a:schemeClr val="tx1"/>
                </a:solidFill>
                <a:effectLst/>
                <a:latin typeface="+mn-lt"/>
                <a:ea typeface="+mn-ea"/>
                <a:cs typeface="+mn-cs"/>
              </a:rPr>
              <a:t> also employs batch normalization to improve the stability of the network.</a:t>
            </a:r>
            <a:endParaRPr lang="en-US" dirty="0"/>
          </a:p>
        </p:txBody>
      </p:sp>
      <p:sp>
        <p:nvSpPr>
          <p:cNvPr id="4" name="Slide Number Placeholder 3"/>
          <p:cNvSpPr>
            <a:spLocks noGrp="1"/>
          </p:cNvSpPr>
          <p:nvPr>
            <p:ph type="sldNum" sz="quarter" idx="10"/>
          </p:nvPr>
        </p:nvSpPr>
        <p:spPr/>
        <p:txBody>
          <a:bodyPr/>
          <a:lstStyle/>
          <a:p>
            <a:fld id="{112484C3-8A84-49BB-AE0C-18FE7D307604}" type="slidenum">
              <a:rPr lang="en-US" smtClean="0"/>
              <a:t>24</a:t>
            </a:fld>
            <a:endParaRPr lang="en-US"/>
          </a:p>
        </p:txBody>
      </p:sp>
    </p:spTree>
    <p:extLst>
      <p:ext uri="{BB962C8B-B14F-4D97-AF65-F5344CB8AC3E}">
        <p14:creationId xmlns:p14="http://schemas.microsoft.com/office/powerpoint/2010/main" val="1972217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ResNeXt-50 is an architecture based on modules with 32 parallel paths. It uses cardinality to decrease validation errors and represents a simplification of the inception modules used in other architectures.</a:t>
            </a:r>
            <a:endParaRPr lang="en-US" dirty="0"/>
          </a:p>
        </p:txBody>
      </p:sp>
      <p:sp>
        <p:nvSpPr>
          <p:cNvPr id="4" name="Slide Number Placeholder 3"/>
          <p:cNvSpPr>
            <a:spLocks noGrp="1"/>
          </p:cNvSpPr>
          <p:nvPr>
            <p:ph type="sldNum" sz="quarter" idx="10"/>
          </p:nvPr>
        </p:nvSpPr>
        <p:spPr/>
        <p:txBody>
          <a:bodyPr/>
          <a:lstStyle/>
          <a:p>
            <a:fld id="{112484C3-8A84-49BB-AE0C-18FE7D307604}" type="slidenum">
              <a:rPr lang="en-US" smtClean="0"/>
              <a:t>25</a:t>
            </a:fld>
            <a:endParaRPr lang="en-US"/>
          </a:p>
        </p:txBody>
      </p:sp>
    </p:spTree>
    <p:extLst>
      <p:ext uri="{BB962C8B-B14F-4D97-AF65-F5344CB8AC3E}">
        <p14:creationId xmlns:p14="http://schemas.microsoft.com/office/powerpoint/2010/main" val="2787892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5BCAD085-E8A6-8845-BD4E-CB4CCA059FC4}" type="datetimeFigureOut">
              <a:rPr lang="en-US" smtClean="0"/>
              <a:t>1/11/2025</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C1FF6DA9-008F-8B48-92A6-B652298478BF}"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8610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64619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6384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6313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64922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1576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4194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5902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4315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82367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970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37165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7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46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71344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224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3715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CAD085-E8A6-8845-BD4E-CB4CCA059FC4}" type="datetimeFigureOut">
              <a:rPr lang="en-US" smtClean="0"/>
              <a:t>1/11/2025</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5419040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webp"/><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2.bin"/><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uring.com/kb/all-you-need-to-know-about-computer-vision" TargetMode="External"/><Relationship Id="rId2" Type="http://schemas.openxmlformats.org/officeDocument/2006/relationships/hyperlink" Target="https://www.geeksforgeeks.org/deep-learning-for-computer-vision/" TargetMode="External"/><Relationship Id="rId1" Type="http://schemas.openxmlformats.org/officeDocument/2006/relationships/slideLayout" Target="../slideLayouts/slideLayout2.xml"/><Relationship Id="rId4" Type="http://schemas.openxmlformats.org/officeDocument/2006/relationships/hyperlink" Target="https://www.run.ai/guides/deep-learning-for-computer-vi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4400" b="1">
                <a:solidFill>
                  <a:srgbClr val="FFFFFF"/>
                </a:solidFill>
              </a:defRPr>
            </a:pPr>
            <a:r>
              <a:rPr lang="en-US" dirty="0" smtClean="0">
                <a:solidFill>
                  <a:schemeClr val="bg2">
                    <a:lumMod val="10000"/>
                  </a:schemeClr>
                </a:solidFill>
              </a:rPr>
              <a:t>Week 1</a:t>
            </a:r>
            <a:endParaRPr dirty="0">
              <a:solidFill>
                <a:schemeClr val="bg2">
                  <a:lumMod val="10000"/>
                </a:schemeClr>
              </a:solidFill>
            </a:endParaRPr>
          </a:p>
        </p:txBody>
      </p:sp>
      <p:sp>
        <p:nvSpPr>
          <p:cNvPr id="3" name="TextBox 2"/>
          <p:cNvSpPr txBox="1"/>
          <p:nvPr/>
        </p:nvSpPr>
        <p:spPr>
          <a:xfrm>
            <a:off x="776742" y="2816772"/>
            <a:ext cx="7598979" cy="2031325"/>
          </a:xfrm>
          <a:prstGeom prst="rect">
            <a:avLst/>
          </a:prstGeom>
          <a:noFill/>
        </p:spPr>
        <p:txBody>
          <a:bodyPr wrap="square">
            <a:spAutoFit/>
          </a:bodyPr>
          <a:lstStyle/>
          <a:p>
            <a:pPr algn="ctr"/>
            <a:endParaRPr dirty="0">
              <a:solidFill>
                <a:schemeClr val="bg2">
                  <a:lumMod val="10000"/>
                </a:schemeClr>
              </a:solidFill>
            </a:endParaRPr>
          </a:p>
          <a:p>
            <a:pPr algn="ctr">
              <a:defRPr sz="3600">
                <a:solidFill>
                  <a:srgbClr val="C8C8C8"/>
                </a:solidFill>
              </a:defRPr>
            </a:pPr>
            <a:r>
              <a:rPr lang="en-US" dirty="0" smtClean="0">
                <a:solidFill>
                  <a:schemeClr val="bg2">
                    <a:lumMod val="10000"/>
                  </a:schemeClr>
                </a:solidFill>
              </a:rPr>
              <a:t>Introduction to Deep Learning for Computer Vision</a:t>
            </a:r>
          </a:p>
          <a:p>
            <a:pPr algn="ctr">
              <a:defRPr sz="3600">
                <a:solidFill>
                  <a:srgbClr val="C8C8C8"/>
                </a:solidFill>
              </a:defRPr>
            </a:pPr>
            <a:endParaRPr dirty="0">
              <a:solidFill>
                <a:schemeClr val="bg2">
                  <a:lumMod val="1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Week 1 Learning Outcomes</a:t>
            </a:r>
            <a:endParaRPr lang="en-US" dirty="0"/>
          </a:p>
        </p:txBody>
      </p:sp>
      <p:sp>
        <p:nvSpPr>
          <p:cNvPr id="4" name="Content Placeholder 3"/>
          <p:cNvSpPr>
            <a:spLocks noGrp="1"/>
          </p:cNvSpPr>
          <p:nvPr>
            <p:ph idx="1"/>
          </p:nvPr>
        </p:nvSpPr>
        <p:spPr/>
        <p:txBody>
          <a:bodyPr/>
          <a:lstStyle/>
          <a:p>
            <a:r>
              <a:rPr lang="en-US" dirty="0"/>
              <a:t>Explain the fundamental concepts of deep learning</a:t>
            </a:r>
          </a:p>
          <a:p>
            <a:r>
              <a:rPr lang="en-US" dirty="0"/>
              <a:t>Discuss historical milestones and key developments in the evolution of computer vision and deep learning.</a:t>
            </a:r>
          </a:p>
          <a:p>
            <a:r>
              <a:rPr lang="en-US" dirty="0"/>
              <a:t>Install and set up basic deep learning frameworks on local machines.</a:t>
            </a:r>
          </a:p>
          <a:p>
            <a:endParaRPr lang="en-US" dirty="0"/>
          </a:p>
        </p:txBody>
      </p:sp>
    </p:spTree>
    <p:extLst>
      <p:ext uri="{BB962C8B-B14F-4D97-AF65-F5344CB8AC3E}">
        <p14:creationId xmlns:p14="http://schemas.microsoft.com/office/powerpoint/2010/main" val="3353451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176865" y="4980992"/>
            <a:ext cx="6798736" cy="954140"/>
          </a:xfrm>
        </p:spPr>
        <p:txBody>
          <a:bodyPr>
            <a:normAutofit fontScale="92500"/>
          </a:bodyPr>
          <a:lstStyle/>
          <a:p>
            <a:r>
              <a:rPr lang="en-US" dirty="0"/>
              <a:t>https://www.youtube.com/watch?v=PflqcFYwQOE</a:t>
            </a:r>
          </a:p>
          <a:p>
            <a:r>
              <a:rPr lang="en-US" dirty="0" smtClean="0"/>
              <a:t>https</a:t>
            </a:r>
            <a:r>
              <a:rPr lang="en-US" dirty="0"/>
              <a:t>://www.youtube.com/watch?v=zKVXNVnPCrQ</a:t>
            </a:r>
            <a:endParaRPr lang="en-US" dirty="0"/>
          </a:p>
        </p:txBody>
      </p:sp>
      <p:pic>
        <p:nvPicPr>
          <p:cNvPr id="4" name="Picture 3"/>
          <p:cNvPicPr>
            <a:picLocks noChangeAspect="1"/>
          </p:cNvPicPr>
          <p:nvPr/>
        </p:nvPicPr>
        <p:blipFill>
          <a:blip r:embed="rId2"/>
          <a:stretch>
            <a:fillRect/>
          </a:stretch>
        </p:blipFill>
        <p:spPr>
          <a:xfrm>
            <a:off x="1" y="131565"/>
            <a:ext cx="4491735" cy="3917921"/>
          </a:xfrm>
          <a:prstGeom prst="rect">
            <a:avLst/>
          </a:prstGeom>
        </p:spPr>
      </p:pic>
      <p:pic>
        <p:nvPicPr>
          <p:cNvPr id="5" name="Picture 4"/>
          <p:cNvPicPr>
            <a:picLocks noChangeAspect="1"/>
          </p:cNvPicPr>
          <p:nvPr/>
        </p:nvPicPr>
        <p:blipFill>
          <a:blip r:embed="rId3"/>
          <a:stretch>
            <a:fillRect/>
          </a:stretch>
        </p:blipFill>
        <p:spPr>
          <a:xfrm>
            <a:off x="4019341" y="358728"/>
            <a:ext cx="5124659" cy="4056027"/>
          </a:xfrm>
          <a:prstGeom prst="rect">
            <a:avLst/>
          </a:prstGeom>
        </p:spPr>
      </p:pic>
    </p:spTree>
    <p:extLst>
      <p:ext uri="{BB962C8B-B14F-4D97-AF65-F5344CB8AC3E}">
        <p14:creationId xmlns:p14="http://schemas.microsoft.com/office/powerpoint/2010/main" val="29439725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3252" y="164844"/>
            <a:ext cx="8395853" cy="4650581"/>
          </a:xfrm>
          <a:prstGeom prst="rect">
            <a:avLst/>
          </a:prstGeom>
        </p:spPr>
      </p:pic>
    </p:spTree>
    <p:extLst>
      <p:ext uri="{BB962C8B-B14F-4D97-AF65-F5344CB8AC3E}">
        <p14:creationId xmlns:p14="http://schemas.microsoft.com/office/powerpoint/2010/main" val="2863654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03899" y="5612524"/>
            <a:ext cx="7683355" cy="688864"/>
          </a:xfrm>
        </p:spPr>
        <p:txBody>
          <a:bodyPr>
            <a:normAutofit fontScale="70000" lnSpcReduction="20000"/>
          </a:bodyPr>
          <a:lstStyle/>
          <a:p>
            <a:r>
              <a:rPr lang="en-US" i="1" dirty="0"/>
              <a:t>Deep learning </a:t>
            </a:r>
            <a:r>
              <a:rPr lang="en-US" i="1" dirty="0" smtClean="0"/>
              <a:t>for </a:t>
            </a:r>
            <a:r>
              <a:rPr lang="en-US" i="1" dirty="0"/>
              <a:t>computer vision, a domain within artificial intelligence and machine learning, concentrates on employing deep neural networks for tasks centered on visual perception.</a:t>
            </a:r>
            <a:endParaRPr lang="en-US" i="1" dirty="0"/>
          </a:p>
        </p:txBody>
      </p:sp>
      <p:pic>
        <p:nvPicPr>
          <p:cNvPr id="4" name="Picture 3"/>
          <p:cNvPicPr>
            <a:picLocks noChangeAspect="1"/>
          </p:cNvPicPr>
          <p:nvPr/>
        </p:nvPicPr>
        <p:blipFill>
          <a:blip r:embed="rId2"/>
          <a:stretch>
            <a:fillRect/>
          </a:stretch>
        </p:blipFill>
        <p:spPr>
          <a:xfrm>
            <a:off x="493987" y="357348"/>
            <a:ext cx="8145517" cy="5192110"/>
          </a:xfrm>
          <a:prstGeom prst="rect">
            <a:avLst/>
          </a:prstGeom>
        </p:spPr>
      </p:pic>
    </p:spTree>
    <p:extLst>
      <p:ext uri="{BB962C8B-B14F-4D97-AF65-F5344CB8AC3E}">
        <p14:creationId xmlns:p14="http://schemas.microsoft.com/office/powerpoint/2010/main" val="1709562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Deep Learning?</a:t>
            </a:r>
            <a:endParaRPr lang="en-US" dirty="0"/>
          </a:p>
        </p:txBody>
      </p:sp>
      <p:sp>
        <p:nvSpPr>
          <p:cNvPr id="3" name="Content Placeholder 2"/>
          <p:cNvSpPr>
            <a:spLocks noGrp="1"/>
          </p:cNvSpPr>
          <p:nvPr>
            <p:ph idx="1"/>
          </p:nvPr>
        </p:nvSpPr>
        <p:spPr>
          <a:xfrm>
            <a:off x="971551" y="2774949"/>
            <a:ext cx="7590558" cy="2489202"/>
          </a:xfrm>
        </p:spPr>
        <p:txBody>
          <a:bodyPr>
            <a:normAutofit fontScale="85000" lnSpcReduction="20000"/>
          </a:bodyPr>
          <a:lstStyle/>
          <a:p>
            <a:r>
              <a:rPr lang="en-US" dirty="0" smtClean="0"/>
              <a:t>DL is a </a:t>
            </a:r>
            <a:r>
              <a:rPr lang="en-US" dirty="0"/>
              <a:t>subset of machine learning that deals with neural networks, particularly those with many layers. </a:t>
            </a:r>
            <a:endParaRPr lang="en-US" dirty="0" smtClean="0"/>
          </a:p>
          <a:p>
            <a:r>
              <a:rPr lang="en-US" dirty="0" smtClean="0"/>
              <a:t>DL </a:t>
            </a:r>
            <a:r>
              <a:rPr lang="en-US" dirty="0"/>
              <a:t>enables machines to learn from data that are unstructured and unlabeled, such as images, video, and text. </a:t>
            </a:r>
            <a:endParaRPr lang="en-US" dirty="0" smtClean="0"/>
          </a:p>
          <a:p>
            <a:r>
              <a:rPr lang="en-US" dirty="0" smtClean="0"/>
              <a:t>The </a:t>
            </a:r>
            <a:r>
              <a:rPr lang="en-US" dirty="0"/>
              <a:t>key concept behind deep learning is that it allows models to automatically discover representations from data, particularly complex data like images or text, making it highly versatile for a variety of applications</a:t>
            </a:r>
          </a:p>
        </p:txBody>
      </p:sp>
    </p:spTree>
    <p:extLst>
      <p:ext uri="{BB962C8B-B14F-4D97-AF65-F5344CB8AC3E}">
        <p14:creationId xmlns:p14="http://schemas.microsoft.com/office/powerpoint/2010/main" val="23436944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1261" y="636537"/>
            <a:ext cx="7200897" cy="977900"/>
          </a:xfrm>
        </p:spPr>
        <p:txBody>
          <a:bodyPr/>
          <a:lstStyle/>
          <a:p>
            <a:r>
              <a:rPr lang="en-US" dirty="0" smtClean="0"/>
              <a:t>What is Artificial Neural Network?</a:t>
            </a:r>
            <a:endParaRPr lang="en-US" dirty="0"/>
          </a:p>
        </p:txBody>
      </p:sp>
      <p:sp>
        <p:nvSpPr>
          <p:cNvPr id="3" name="Content Placeholder 2"/>
          <p:cNvSpPr>
            <a:spLocks noGrp="1"/>
          </p:cNvSpPr>
          <p:nvPr>
            <p:ph idx="1"/>
          </p:nvPr>
        </p:nvSpPr>
        <p:spPr>
          <a:xfrm>
            <a:off x="181661" y="1494339"/>
            <a:ext cx="8230798" cy="2489202"/>
          </a:xfrm>
        </p:spPr>
        <p:txBody>
          <a:bodyPr/>
          <a:lstStyle/>
          <a:p>
            <a:r>
              <a:rPr lang="en-US" dirty="0"/>
              <a:t>(ANN) is a mathematical model that tries to simulate the structure and functionalities of biological neural </a:t>
            </a:r>
            <a:r>
              <a:rPr lang="en-US" dirty="0" smtClean="0"/>
              <a:t>networks</a:t>
            </a:r>
          </a:p>
          <a:p>
            <a:r>
              <a:rPr lang="en-US" dirty="0" smtClean="0"/>
              <a:t>Historical </a:t>
            </a:r>
            <a:r>
              <a:rPr lang="en-US" dirty="0"/>
              <a:t>background and evolution of </a:t>
            </a:r>
            <a:r>
              <a:rPr lang="en-US" dirty="0" smtClean="0"/>
              <a:t>ANN.</a:t>
            </a:r>
            <a:endParaRPr lang="en-US" dirty="0"/>
          </a:p>
          <a:p>
            <a:r>
              <a:rPr lang="en-US" dirty="0"/>
              <a:t>Importance and applications of </a:t>
            </a:r>
            <a:r>
              <a:rPr lang="en-US" dirty="0" smtClean="0"/>
              <a:t>ANN.</a:t>
            </a:r>
            <a:endParaRPr lang="en-US" dirty="0"/>
          </a:p>
        </p:txBody>
      </p:sp>
      <p:graphicFrame>
        <p:nvGraphicFramePr>
          <p:cNvPr id="4" name="Object 3"/>
          <p:cNvGraphicFramePr>
            <a:graphicFrameLocks noChangeAspect="1"/>
          </p:cNvGraphicFramePr>
          <p:nvPr>
            <p:extLst/>
          </p:nvPr>
        </p:nvGraphicFramePr>
        <p:xfrm>
          <a:off x="1" y="3652405"/>
          <a:ext cx="4019408" cy="2146163"/>
        </p:xfrm>
        <a:graphic>
          <a:graphicData uri="http://schemas.openxmlformats.org/presentationml/2006/ole">
            <mc:AlternateContent xmlns:mc="http://schemas.openxmlformats.org/markup-compatibility/2006">
              <mc:Choice xmlns:v="urn:schemas-microsoft-com:vml" Requires="v">
                <p:oleObj spid="_x0000_s1040" name="Bitmap Image" r:id="rId4" imgW="6522840" imgH="3482280" progId="Paint.Picture">
                  <p:embed/>
                </p:oleObj>
              </mc:Choice>
              <mc:Fallback>
                <p:oleObj name="Bitmap Image" r:id="rId4" imgW="6522840" imgH="3482280" progId="Paint.Picture">
                  <p:embed/>
                  <p:pic>
                    <p:nvPicPr>
                      <p:cNvPr id="4" name="Object 3"/>
                      <p:cNvPicPr/>
                      <p:nvPr/>
                    </p:nvPicPr>
                    <p:blipFill>
                      <a:blip r:embed="rId5"/>
                      <a:stretch>
                        <a:fillRect/>
                      </a:stretch>
                    </p:blipFill>
                    <p:spPr>
                      <a:xfrm>
                        <a:off x="1" y="3652405"/>
                        <a:ext cx="4019408" cy="2146163"/>
                      </a:xfrm>
                      <a:prstGeom prst="rect">
                        <a:avLst/>
                      </a:prstGeom>
                    </p:spPr>
                  </p:pic>
                </p:oleObj>
              </mc:Fallback>
            </mc:AlternateContent>
          </a:graphicData>
        </a:graphic>
      </p:graphicFrame>
      <p:pic>
        <p:nvPicPr>
          <p:cNvPr id="6" name="Picture 5"/>
          <p:cNvPicPr>
            <a:picLocks noChangeAspect="1"/>
          </p:cNvPicPr>
          <p:nvPr/>
        </p:nvPicPr>
        <p:blipFill>
          <a:blip r:embed="rId6"/>
          <a:stretch>
            <a:fillRect/>
          </a:stretch>
        </p:blipFill>
        <p:spPr>
          <a:xfrm>
            <a:off x="3732933" y="3419055"/>
            <a:ext cx="5172075" cy="2566555"/>
          </a:xfrm>
          <a:prstGeom prst="rect">
            <a:avLst/>
          </a:prstGeom>
        </p:spPr>
      </p:pic>
      <p:pic>
        <p:nvPicPr>
          <p:cNvPr id="5" name="Picture 4"/>
          <p:cNvPicPr>
            <a:picLocks noChangeAspect="1"/>
          </p:cNvPicPr>
          <p:nvPr/>
        </p:nvPicPr>
        <p:blipFill>
          <a:blip r:embed="rId7"/>
          <a:stretch>
            <a:fillRect/>
          </a:stretch>
        </p:blipFill>
        <p:spPr>
          <a:xfrm>
            <a:off x="6253996" y="2136452"/>
            <a:ext cx="2890004" cy="1515953"/>
          </a:xfrm>
          <a:prstGeom prst="rect">
            <a:avLst/>
          </a:prstGeom>
        </p:spPr>
      </p:pic>
    </p:spTree>
    <p:extLst>
      <p:ext uri="{BB962C8B-B14F-4D97-AF65-F5344CB8AC3E}">
        <p14:creationId xmlns:p14="http://schemas.microsoft.com/office/powerpoint/2010/main" val="319125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a:t>
            </a:r>
            <a:endParaRPr lang="en-US" dirty="0"/>
          </a:p>
        </p:txBody>
      </p:sp>
      <p:sp>
        <p:nvSpPr>
          <p:cNvPr id="3" name="Content Placeholder 2"/>
          <p:cNvSpPr>
            <a:spLocks noGrp="1"/>
          </p:cNvSpPr>
          <p:nvPr>
            <p:ph idx="1"/>
          </p:nvPr>
        </p:nvSpPr>
        <p:spPr/>
        <p:txBody>
          <a:bodyPr/>
          <a:lstStyle/>
          <a:p>
            <a:r>
              <a:rPr lang="en-US" dirty="0" smtClean="0"/>
              <a:t>D</a:t>
            </a:r>
          </a:p>
          <a:p>
            <a:endParaRPr lang="en-US" dirty="0"/>
          </a:p>
        </p:txBody>
      </p:sp>
      <p:pic>
        <p:nvPicPr>
          <p:cNvPr id="5" name="Picture 4"/>
          <p:cNvPicPr>
            <a:picLocks noChangeAspect="1"/>
          </p:cNvPicPr>
          <p:nvPr/>
        </p:nvPicPr>
        <p:blipFill>
          <a:blip r:embed="rId3"/>
          <a:stretch>
            <a:fillRect/>
          </a:stretch>
        </p:blipFill>
        <p:spPr>
          <a:xfrm>
            <a:off x="644237" y="901089"/>
            <a:ext cx="7907482" cy="5058100"/>
          </a:xfrm>
          <a:prstGeom prst="rect">
            <a:avLst/>
          </a:prstGeom>
        </p:spPr>
      </p:pic>
    </p:spTree>
    <p:extLst>
      <p:ext uri="{BB962C8B-B14F-4D97-AF65-F5344CB8AC3E}">
        <p14:creationId xmlns:p14="http://schemas.microsoft.com/office/powerpoint/2010/main" val="30547989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2400" y="414337"/>
            <a:ext cx="8839200" cy="6029325"/>
          </a:xfrm>
          <a:prstGeom prst="rect">
            <a:avLst/>
          </a:prstGeom>
        </p:spPr>
      </p:pic>
    </p:spTree>
    <p:extLst>
      <p:ext uri="{BB962C8B-B14F-4D97-AF65-F5344CB8AC3E}">
        <p14:creationId xmlns:p14="http://schemas.microsoft.com/office/powerpoint/2010/main" val="3816494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4"/>
          <a:stretch>
            <a:fillRect/>
          </a:stretch>
        </p:blipFill>
        <p:spPr>
          <a:xfrm>
            <a:off x="946547" y="1260872"/>
            <a:ext cx="7250906" cy="4336256"/>
          </a:xfrm>
          <a:prstGeom prst="rect">
            <a:avLst/>
          </a:prstGeom>
        </p:spPr>
      </p:pic>
      <p:graphicFrame>
        <p:nvGraphicFramePr>
          <p:cNvPr id="5" name="Object 4"/>
          <p:cNvGraphicFramePr>
            <a:graphicFrameLocks noChangeAspect="1"/>
          </p:cNvGraphicFramePr>
          <p:nvPr>
            <p:extLst/>
          </p:nvPr>
        </p:nvGraphicFramePr>
        <p:xfrm>
          <a:off x="971551" y="2965449"/>
          <a:ext cx="1322943" cy="1310410"/>
        </p:xfrm>
        <a:graphic>
          <a:graphicData uri="http://schemas.openxmlformats.org/presentationml/2006/ole">
            <mc:AlternateContent xmlns:mc="http://schemas.openxmlformats.org/markup-compatibility/2006">
              <mc:Choice xmlns:v="urn:schemas-microsoft-com:vml" Requires="v">
                <p:oleObj spid="_x0000_s2064" name="Bitmap Image" r:id="rId5" imgW="1508760" imgH="1493640" progId="Paint.Picture">
                  <p:embed/>
                </p:oleObj>
              </mc:Choice>
              <mc:Fallback>
                <p:oleObj name="Bitmap Image" r:id="rId5" imgW="1508760" imgH="1493640" progId="Paint.Picture">
                  <p:embed/>
                  <p:pic>
                    <p:nvPicPr>
                      <p:cNvPr id="5" name="Object 4"/>
                      <p:cNvPicPr/>
                      <p:nvPr/>
                    </p:nvPicPr>
                    <p:blipFill>
                      <a:blip r:embed="rId6"/>
                      <a:stretch>
                        <a:fillRect/>
                      </a:stretch>
                    </p:blipFill>
                    <p:spPr>
                      <a:xfrm>
                        <a:off x="971551" y="2965449"/>
                        <a:ext cx="1322943" cy="1310410"/>
                      </a:xfrm>
                      <a:prstGeom prst="rect">
                        <a:avLst/>
                      </a:prstGeom>
                    </p:spPr>
                  </p:pic>
                </p:oleObj>
              </mc:Fallback>
            </mc:AlternateContent>
          </a:graphicData>
        </a:graphic>
      </p:graphicFrame>
    </p:spTree>
    <p:extLst>
      <p:ext uri="{BB962C8B-B14F-4D97-AF65-F5344CB8AC3E}">
        <p14:creationId xmlns:p14="http://schemas.microsoft.com/office/powerpoint/2010/main" val="175701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45174"/>
            <a:ext cx="6798735" cy="1303867"/>
          </a:xfrm>
        </p:spPr>
        <p:txBody>
          <a:bodyPr/>
          <a:lstStyle/>
          <a:p>
            <a:pPr>
              <a:defRPr sz="4400" b="1">
                <a:solidFill>
                  <a:srgbClr val="FFFFFF"/>
                </a:solidFill>
              </a:defRPr>
            </a:pPr>
            <a:r>
              <a:rPr lang="en-US" dirty="0" smtClean="0">
                <a:solidFill>
                  <a:schemeClr val="tx1"/>
                </a:solidFill>
              </a:rPr>
              <a:t>Course </a:t>
            </a:r>
            <a:r>
              <a:rPr dirty="0" smtClean="0">
                <a:solidFill>
                  <a:schemeClr val="tx1"/>
                </a:solidFill>
              </a:rPr>
              <a:t>Description</a:t>
            </a:r>
            <a:endParaRPr dirty="0">
              <a:solidFill>
                <a:schemeClr val="tx1"/>
              </a:solidFill>
            </a:endParaRPr>
          </a:p>
        </p:txBody>
      </p:sp>
      <p:sp>
        <p:nvSpPr>
          <p:cNvPr id="3" name="TextBox 2"/>
          <p:cNvSpPr txBox="1"/>
          <p:nvPr/>
        </p:nvSpPr>
        <p:spPr>
          <a:xfrm>
            <a:off x="914400" y="2563472"/>
            <a:ext cx="7546312" cy="2862322"/>
          </a:xfrm>
          <a:prstGeom prst="rect">
            <a:avLst/>
          </a:prstGeom>
          <a:noFill/>
        </p:spPr>
        <p:txBody>
          <a:bodyPr wrap="square">
            <a:spAutoFit/>
          </a:bodyPr>
          <a:lstStyle/>
          <a:p>
            <a:endParaRPr sz="1200" dirty="0"/>
          </a:p>
          <a:p>
            <a:pPr marL="342900" indent="-342900">
              <a:buFont typeface="Arial" panose="020B0604020202020204" pitchFamily="34" charset="0"/>
              <a:buChar char="•"/>
              <a:defRPr sz="3600">
                <a:solidFill>
                  <a:srgbClr val="C8C8C8"/>
                </a:solidFill>
              </a:defRPr>
            </a:pPr>
            <a:r>
              <a:rPr sz="2400" dirty="0">
                <a:solidFill>
                  <a:schemeClr val="tx1">
                    <a:lumMod val="95000"/>
                    <a:lumOff val="5000"/>
                  </a:schemeClr>
                </a:solidFill>
              </a:rPr>
              <a:t>This course </a:t>
            </a:r>
            <a:r>
              <a:rPr lang="en-US" sz="2400" dirty="0" smtClean="0">
                <a:solidFill>
                  <a:schemeClr val="tx1">
                    <a:lumMod val="95000"/>
                    <a:lumOff val="5000"/>
                  </a:schemeClr>
                </a:solidFill>
              </a:rPr>
              <a:t>presents </a:t>
            </a:r>
            <a:r>
              <a:rPr sz="2400" dirty="0" smtClean="0">
                <a:solidFill>
                  <a:schemeClr val="tx1">
                    <a:lumMod val="95000"/>
                    <a:lumOff val="5000"/>
                  </a:schemeClr>
                </a:solidFill>
              </a:rPr>
              <a:t>the </a:t>
            </a:r>
            <a:r>
              <a:rPr sz="2400" dirty="0">
                <a:solidFill>
                  <a:schemeClr val="tx1">
                    <a:lumMod val="95000"/>
                    <a:lumOff val="5000"/>
                  </a:schemeClr>
                </a:solidFill>
              </a:rPr>
              <a:t>core principles and advanced techniques of deep learning, with a focus on computer vision applications.</a:t>
            </a:r>
            <a:br>
              <a:rPr sz="2400" dirty="0">
                <a:solidFill>
                  <a:schemeClr val="tx1">
                    <a:lumMod val="95000"/>
                    <a:lumOff val="5000"/>
                  </a:schemeClr>
                </a:solidFill>
              </a:rPr>
            </a:br>
            <a:endParaRPr lang="en-US" sz="2400" dirty="0" smtClean="0">
              <a:solidFill>
                <a:schemeClr val="tx1">
                  <a:lumMod val="95000"/>
                  <a:lumOff val="5000"/>
                </a:schemeClr>
              </a:solidFill>
            </a:endParaRPr>
          </a:p>
          <a:p>
            <a:pPr marL="342900" indent="-342900">
              <a:buFont typeface="Arial" panose="020B0604020202020204" pitchFamily="34" charset="0"/>
              <a:buChar char="•"/>
              <a:defRPr sz="3600">
                <a:solidFill>
                  <a:srgbClr val="C8C8C8"/>
                </a:solidFill>
              </a:defRPr>
            </a:pPr>
            <a:r>
              <a:rPr lang="en-US" sz="2400" dirty="0" smtClean="0">
                <a:solidFill>
                  <a:schemeClr val="tx1">
                    <a:lumMod val="95000"/>
                    <a:lumOff val="5000"/>
                  </a:schemeClr>
                </a:solidFill>
              </a:rPr>
              <a:t>You will </a:t>
            </a:r>
            <a:r>
              <a:rPr lang="en-US" sz="2400" dirty="0">
                <a:solidFill>
                  <a:schemeClr val="tx1">
                    <a:lumMod val="95000"/>
                    <a:lumOff val="5000"/>
                  </a:schemeClr>
                </a:solidFill>
              </a:rPr>
              <a:t>l</a:t>
            </a:r>
            <a:r>
              <a:rPr sz="2400" dirty="0" smtClean="0">
                <a:solidFill>
                  <a:schemeClr val="tx1">
                    <a:lumMod val="95000"/>
                    <a:lumOff val="5000"/>
                  </a:schemeClr>
                </a:solidFill>
              </a:rPr>
              <a:t>earn </a:t>
            </a:r>
            <a:r>
              <a:rPr sz="2400" dirty="0">
                <a:solidFill>
                  <a:schemeClr val="tx1">
                    <a:lumMod val="95000"/>
                    <a:lumOff val="5000"/>
                  </a:schemeClr>
                </a:solidFill>
              </a:rPr>
              <a:t>to build, train, and deploy models for real-world tasks such as image classification, object detection, and segmentation.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a:t>
            </a:r>
            <a:endParaRPr lang="en-US" dirty="0"/>
          </a:p>
        </p:txBody>
      </p:sp>
      <p:sp>
        <p:nvSpPr>
          <p:cNvPr id="3" name="Content Placeholder 2"/>
          <p:cNvSpPr>
            <a:spLocks noGrp="1"/>
          </p:cNvSpPr>
          <p:nvPr>
            <p:ph idx="1"/>
          </p:nvPr>
        </p:nvSpPr>
        <p:spPr/>
        <p:txBody>
          <a:bodyPr/>
          <a:lstStyle/>
          <a:p>
            <a:r>
              <a:rPr lang="en-US" dirty="0"/>
              <a:t>https://www.youtube.com/watch?v=aircAruvnKk</a:t>
            </a:r>
          </a:p>
        </p:txBody>
      </p:sp>
    </p:spTree>
    <p:extLst>
      <p:ext uri="{BB962C8B-B14F-4D97-AF65-F5344CB8AC3E}">
        <p14:creationId xmlns:p14="http://schemas.microsoft.com/office/powerpoint/2010/main" val="49988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8786" y="136494"/>
            <a:ext cx="7397531" cy="1303867"/>
          </a:xfrm>
        </p:spPr>
        <p:txBody>
          <a:bodyPr>
            <a:normAutofit fontScale="90000"/>
          </a:bodyPr>
          <a:lstStyle/>
          <a:p>
            <a:r>
              <a:rPr lang="en-US" dirty="0" smtClean="0"/>
              <a:t>DL Architectures for Computer Vision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 y="1376362"/>
            <a:ext cx="9144000" cy="4105275"/>
          </a:xfrm>
          <a:prstGeom prst="rect">
            <a:avLst/>
          </a:prstGeom>
        </p:spPr>
      </p:pic>
    </p:spTree>
    <p:extLst>
      <p:ext uri="{BB962C8B-B14F-4D97-AF65-F5344CB8AC3E}">
        <p14:creationId xmlns:p14="http://schemas.microsoft.com/office/powerpoint/2010/main" val="126705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533" y="914400"/>
            <a:ext cx="9033468" cy="5029200"/>
          </a:xfrm>
          <a:prstGeom prst="rect">
            <a:avLst/>
          </a:prstGeom>
        </p:spPr>
      </p:pic>
    </p:spTree>
    <p:extLst>
      <p:ext uri="{BB962C8B-B14F-4D97-AF65-F5344CB8AC3E}">
        <p14:creationId xmlns:p14="http://schemas.microsoft.com/office/powerpoint/2010/main" val="3988136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956943" y="3073598"/>
            <a:ext cx="5069338" cy="3444875"/>
          </a:xfrm>
          <a:prstGeom prst="rect">
            <a:avLst/>
          </a:prstGeom>
        </p:spPr>
      </p:pic>
      <p:pic>
        <p:nvPicPr>
          <p:cNvPr id="4" name="Picture 3"/>
          <p:cNvPicPr>
            <a:picLocks noChangeAspect="1"/>
          </p:cNvPicPr>
          <p:nvPr/>
        </p:nvPicPr>
        <p:blipFill>
          <a:blip r:embed="rId4"/>
          <a:stretch>
            <a:fillRect/>
          </a:stretch>
        </p:blipFill>
        <p:spPr>
          <a:xfrm>
            <a:off x="-30148" y="216458"/>
            <a:ext cx="9144001" cy="2667000"/>
          </a:xfrm>
          <a:prstGeom prst="rect">
            <a:avLst/>
          </a:prstGeom>
        </p:spPr>
      </p:pic>
      <p:sp>
        <p:nvSpPr>
          <p:cNvPr id="6" name="TextBox 5"/>
          <p:cNvSpPr txBox="1"/>
          <p:nvPr/>
        </p:nvSpPr>
        <p:spPr>
          <a:xfrm>
            <a:off x="5054321" y="3000659"/>
            <a:ext cx="924448" cy="369332"/>
          </a:xfrm>
          <a:prstGeom prst="rect">
            <a:avLst/>
          </a:prstGeom>
          <a:noFill/>
        </p:spPr>
        <p:txBody>
          <a:bodyPr wrap="square" rtlCol="0">
            <a:spAutoFit/>
          </a:bodyPr>
          <a:lstStyle/>
          <a:p>
            <a:r>
              <a:rPr lang="en-US" dirty="0" smtClean="0"/>
              <a:t>2016</a:t>
            </a:r>
            <a:endParaRPr lang="en-US" dirty="0"/>
          </a:p>
        </p:txBody>
      </p:sp>
    </p:spTree>
    <p:extLst>
      <p:ext uri="{BB962C8B-B14F-4D97-AF65-F5344CB8AC3E}">
        <p14:creationId xmlns:p14="http://schemas.microsoft.com/office/powerpoint/2010/main" val="710078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33512" y="70341"/>
            <a:ext cx="6276975" cy="6753853"/>
          </a:xfrm>
          <a:prstGeom prst="rect">
            <a:avLst/>
          </a:prstGeom>
        </p:spPr>
      </p:pic>
    </p:spTree>
    <p:extLst>
      <p:ext uri="{BB962C8B-B14F-4D97-AF65-F5344CB8AC3E}">
        <p14:creationId xmlns:p14="http://schemas.microsoft.com/office/powerpoint/2010/main" val="2804012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0100" y="966787"/>
            <a:ext cx="9099148" cy="4924425"/>
          </a:xfrm>
          <a:prstGeom prst="rect">
            <a:avLst/>
          </a:prstGeom>
        </p:spPr>
      </p:pic>
    </p:spTree>
    <p:extLst>
      <p:ext uri="{BB962C8B-B14F-4D97-AF65-F5344CB8AC3E}">
        <p14:creationId xmlns:p14="http://schemas.microsoft.com/office/powerpoint/2010/main" val="3784648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763" y="347778"/>
            <a:ext cx="6798734" cy="1303867"/>
          </a:xfrm>
        </p:spPr>
        <p:txBody>
          <a:bodyPr/>
          <a:lstStyle/>
          <a:p>
            <a:r>
              <a:rPr lang="en-US" smtClean="0"/>
              <a:t>Applications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78069" y="1466849"/>
            <a:ext cx="8135007" cy="4828847"/>
          </a:xfrm>
          <a:prstGeom prst="rect">
            <a:avLst/>
          </a:prstGeom>
        </p:spPr>
      </p:pic>
    </p:spTree>
    <p:extLst>
      <p:ext uri="{BB962C8B-B14F-4D97-AF65-F5344CB8AC3E}">
        <p14:creationId xmlns:p14="http://schemas.microsoft.com/office/powerpoint/2010/main" val="3361779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505" y="0"/>
            <a:ext cx="7200897" cy="977900"/>
          </a:xfrm>
          <a:solidFill>
            <a:schemeClr val="tx1"/>
          </a:solidFill>
        </p:spPr>
        <p:txBody>
          <a:bodyPr/>
          <a:lstStyle/>
          <a:p>
            <a:r>
              <a:rPr lang="en-US" dirty="0" smtClean="0">
                <a:solidFill>
                  <a:schemeClr val="bg1"/>
                </a:solidFill>
              </a:rPr>
              <a:t>Historical Development of ANN</a:t>
            </a:r>
            <a:endParaRPr lang="en-US" dirty="0">
              <a:solidFill>
                <a:schemeClr val="bg1"/>
              </a:solidFill>
            </a:endParaRPr>
          </a:p>
        </p:txBody>
      </p:sp>
      <p:pic>
        <p:nvPicPr>
          <p:cNvPr id="4" name="Content Placeholder 3"/>
          <p:cNvPicPr>
            <a:picLocks noGrp="1" noChangeAspect="1"/>
          </p:cNvPicPr>
          <p:nvPr>
            <p:ph idx="1"/>
          </p:nvPr>
        </p:nvPicPr>
        <p:blipFill>
          <a:blip r:embed="rId2"/>
          <a:stretch>
            <a:fillRect/>
          </a:stretch>
        </p:blipFill>
        <p:spPr>
          <a:xfrm>
            <a:off x="0" y="812697"/>
            <a:ext cx="9133615" cy="4129412"/>
          </a:xfrm>
          <a:prstGeom prst="rect">
            <a:avLst/>
          </a:prstGeom>
        </p:spPr>
      </p:pic>
    </p:spTree>
    <p:extLst>
      <p:ext uri="{BB962C8B-B14F-4D97-AF65-F5344CB8AC3E}">
        <p14:creationId xmlns:p14="http://schemas.microsoft.com/office/powerpoint/2010/main" val="19083126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US" dirty="0"/>
          </a:p>
        </p:txBody>
      </p:sp>
      <p:sp>
        <p:nvSpPr>
          <p:cNvPr id="3" name="Content Placeholder 2"/>
          <p:cNvSpPr>
            <a:spLocks noGrp="1"/>
          </p:cNvSpPr>
          <p:nvPr>
            <p:ph idx="1"/>
          </p:nvPr>
        </p:nvSpPr>
        <p:spPr/>
        <p:txBody>
          <a:bodyPr/>
          <a:lstStyle/>
          <a:p>
            <a:r>
              <a:rPr lang="en-US" dirty="0">
                <a:hlinkClick r:id="rId2"/>
              </a:rPr>
              <a:t>Deep Learning for Computer Vision </a:t>
            </a:r>
            <a:r>
              <a:rPr lang="en-US" dirty="0" smtClean="0">
                <a:hlinkClick r:id="rId2"/>
              </a:rPr>
              <a:t>– </a:t>
            </a:r>
            <a:r>
              <a:rPr lang="en-US" dirty="0" err="1" smtClean="0">
                <a:hlinkClick r:id="rId2"/>
              </a:rPr>
              <a:t>GeeksforGeeks</a:t>
            </a:r>
            <a:endParaRPr lang="en-US" dirty="0" smtClean="0"/>
          </a:p>
          <a:p>
            <a:r>
              <a:rPr lang="en-US" dirty="0">
                <a:hlinkClick r:id="rId3"/>
              </a:rPr>
              <a:t>https://</a:t>
            </a:r>
            <a:r>
              <a:rPr lang="en-US" dirty="0" smtClean="0">
                <a:hlinkClick r:id="rId3"/>
              </a:rPr>
              <a:t>www.turing.com/kb/all-you-need-to-know-about-computer-vision</a:t>
            </a:r>
            <a:endParaRPr lang="en-US" dirty="0" smtClean="0"/>
          </a:p>
          <a:p>
            <a:r>
              <a:rPr lang="en-US" dirty="0">
                <a:hlinkClick r:id="rId4"/>
              </a:rPr>
              <a:t>https://</a:t>
            </a:r>
            <a:r>
              <a:rPr lang="en-US" dirty="0" smtClean="0">
                <a:hlinkClick r:id="rId4"/>
              </a:rPr>
              <a:t>www.run.ai/guides/deep-learning-for-computer-vision</a:t>
            </a:r>
            <a:endParaRPr lang="en-US" dirty="0" smtClean="0"/>
          </a:p>
          <a:p>
            <a:endParaRPr lang="en-US" dirty="0" smtClean="0"/>
          </a:p>
          <a:p>
            <a:endParaRPr lang="en-US" dirty="0"/>
          </a:p>
        </p:txBody>
      </p:sp>
    </p:spTree>
    <p:extLst>
      <p:ext uri="{BB962C8B-B14F-4D97-AF65-F5344CB8AC3E}">
        <p14:creationId xmlns:p14="http://schemas.microsoft.com/office/powerpoint/2010/main" val="3964480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4400" b="1">
                <a:solidFill>
                  <a:srgbClr val="FFFFFF"/>
                </a:solidFill>
              </a:defRPr>
            </a:pPr>
            <a:r>
              <a:rPr dirty="0">
                <a:solidFill>
                  <a:schemeClr val="tx1">
                    <a:lumMod val="95000"/>
                    <a:lumOff val="5000"/>
                  </a:schemeClr>
                </a:solidFill>
              </a:rPr>
              <a:t>Course Overview</a:t>
            </a:r>
          </a:p>
        </p:txBody>
      </p:sp>
      <p:sp>
        <p:nvSpPr>
          <p:cNvPr id="3" name="TextBox 2"/>
          <p:cNvSpPr txBox="1"/>
          <p:nvPr/>
        </p:nvSpPr>
        <p:spPr>
          <a:xfrm>
            <a:off x="660400" y="2811674"/>
            <a:ext cx="6789882" cy="3116238"/>
          </a:xfrm>
          <a:prstGeom prst="rect">
            <a:avLst/>
          </a:prstGeom>
          <a:noFill/>
        </p:spPr>
        <p:txBody>
          <a:bodyPr wrap="square">
            <a:spAutoFit/>
          </a:bodyPr>
          <a:lstStyle/>
          <a:p>
            <a:pPr>
              <a:lnSpc>
                <a:spcPct val="150000"/>
              </a:lnSpc>
            </a:pPr>
            <a:endParaRPr sz="1100" dirty="0"/>
          </a:p>
          <a:p>
            <a:pPr>
              <a:lnSpc>
                <a:spcPct val="150000"/>
              </a:lnSpc>
              <a:defRPr sz="3600">
                <a:solidFill>
                  <a:srgbClr val="C8C8C8"/>
                </a:solidFill>
              </a:defRPr>
            </a:pPr>
            <a:r>
              <a:rPr sz="2000" dirty="0">
                <a:solidFill>
                  <a:schemeClr val="tx1">
                    <a:lumMod val="95000"/>
                    <a:lumOff val="5000"/>
                  </a:schemeClr>
                </a:solidFill>
              </a:rPr>
              <a:t>1. Core Concepts of Deep </a:t>
            </a:r>
            <a:r>
              <a:rPr sz="2000" dirty="0" smtClean="0">
                <a:solidFill>
                  <a:schemeClr val="tx1">
                    <a:lumMod val="95000"/>
                    <a:lumOff val="5000"/>
                  </a:schemeClr>
                </a:solidFill>
              </a:rPr>
              <a:t>Learning</a:t>
            </a:r>
            <a:r>
              <a:rPr lang="en-US" sz="2000" dirty="0" smtClean="0">
                <a:solidFill>
                  <a:schemeClr val="tx1">
                    <a:lumMod val="95000"/>
                    <a:lumOff val="5000"/>
                  </a:schemeClr>
                </a:solidFill>
              </a:rPr>
              <a:t> in computer vision</a:t>
            </a:r>
            <a:r>
              <a:rPr sz="2000" dirty="0" smtClean="0">
                <a:solidFill>
                  <a:schemeClr val="tx1">
                    <a:lumMod val="95000"/>
                    <a:lumOff val="5000"/>
                  </a:schemeClr>
                </a:solidFill>
              </a:rPr>
              <a:t>: </a:t>
            </a:r>
            <a:endParaRPr lang="en-US" sz="2000" dirty="0" smtClean="0">
              <a:solidFill>
                <a:schemeClr val="tx1">
                  <a:lumMod val="95000"/>
                  <a:lumOff val="5000"/>
                </a:schemeClr>
              </a:solidFill>
            </a:endParaRPr>
          </a:p>
          <a:p>
            <a:pPr marL="342900" indent="-342900">
              <a:lnSpc>
                <a:spcPct val="150000"/>
              </a:lnSpc>
              <a:buFont typeface="Arial" panose="020B0604020202020204" pitchFamily="34" charset="0"/>
              <a:buChar char="•"/>
              <a:defRPr sz="3600">
                <a:solidFill>
                  <a:srgbClr val="C8C8C8"/>
                </a:solidFill>
              </a:defRPr>
            </a:pPr>
            <a:r>
              <a:rPr sz="2000" dirty="0" smtClean="0">
                <a:solidFill>
                  <a:schemeClr val="tx1">
                    <a:lumMod val="95000"/>
                    <a:lumOff val="5000"/>
                  </a:schemeClr>
                </a:solidFill>
              </a:rPr>
              <a:t>CNNs</a:t>
            </a:r>
            <a:r>
              <a:rPr sz="2000" dirty="0">
                <a:solidFill>
                  <a:schemeClr val="tx1">
                    <a:lumMod val="95000"/>
                    <a:lumOff val="5000"/>
                  </a:schemeClr>
                </a:solidFill>
              </a:rPr>
              <a:t>, GANs, Vision </a:t>
            </a:r>
            <a:r>
              <a:rPr sz="2000" dirty="0" smtClean="0">
                <a:solidFill>
                  <a:schemeClr val="tx1">
                    <a:lumMod val="95000"/>
                    <a:lumOff val="5000"/>
                  </a:schemeClr>
                </a:solidFill>
              </a:rPr>
              <a:t>Transformers</a:t>
            </a:r>
            <a:endParaRPr lang="en-US" sz="2000" dirty="0">
              <a:solidFill>
                <a:schemeClr val="tx1">
                  <a:lumMod val="95000"/>
                  <a:lumOff val="5000"/>
                </a:schemeClr>
              </a:solidFill>
            </a:endParaRPr>
          </a:p>
          <a:p>
            <a:pPr>
              <a:lnSpc>
                <a:spcPct val="150000"/>
              </a:lnSpc>
              <a:defRPr sz="3600">
                <a:solidFill>
                  <a:srgbClr val="C8C8C8"/>
                </a:solidFill>
              </a:defRPr>
            </a:pPr>
            <a:r>
              <a:rPr sz="2000" dirty="0" smtClean="0">
                <a:solidFill>
                  <a:schemeClr val="tx1">
                    <a:lumMod val="95000"/>
                    <a:lumOff val="5000"/>
                  </a:schemeClr>
                </a:solidFill>
              </a:rPr>
              <a:t>2</a:t>
            </a:r>
            <a:r>
              <a:rPr sz="2000" dirty="0">
                <a:solidFill>
                  <a:schemeClr val="tx1">
                    <a:lumMod val="95000"/>
                    <a:lumOff val="5000"/>
                  </a:schemeClr>
                </a:solidFill>
              </a:rPr>
              <a:t>. Practical Model Development: </a:t>
            </a:r>
            <a:endParaRPr lang="en-US" sz="2000" dirty="0" smtClean="0">
              <a:solidFill>
                <a:schemeClr val="tx1">
                  <a:lumMod val="95000"/>
                  <a:lumOff val="5000"/>
                </a:schemeClr>
              </a:solidFill>
            </a:endParaRPr>
          </a:p>
          <a:p>
            <a:pPr marL="342900" indent="-342900">
              <a:lnSpc>
                <a:spcPct val="150000"/>
              </a:lnSpc>
              <a:buFont typeface="Arial" panose="020B0604020202020204" pitchFamily="34" charset="0"/>
              <a:buChar char="•"/>
              <a:defRPr sz="3600">
                <a:solidFill>
                  <a:srgbClr val="C8C8C8"/>
                </a:solidFill>
              </a:defRPr>
            </a:pPr>
            <a:r>
              <a:rPr sz="2000" dirty="0" smtClean="0">
                <a:solidFill>
                  <a:schemeClr val="tx1">
                    <a:lumMod val="95000"/>
                    <a:lumOff val="5000"/>
                  </a:schemeClr>
                </a:solidFill>
              </a:rPr>
              <a:t>Image </a:t>
            </a:r>
            <a:r>
              <a:rPr sz="2000" dirty="0">
                <a:solidFill>
                  <a:schemeClr val="tx1">
                    <a:lumMod val="95000"/>
                    <a:lumOff val="5000"/>
                  </a:schemeClr>
                </a:solidFill>
              </a:rPr>
              <a:t>Classification, Object Detection, </a:t>
            </a:r>
            <a:r>
              <a:rPr sz="2000" dirty="0" smtClean="0">
                <a:solidFill>
                  <a:schemeClr val="tx1">
                    <a:lumMod val="95000"/>
                    <a:lumOff val="5000"/>
                  </a:schemeClr>
                </a:solidFill>
              </a:rPr>
              <a:t>Segmentation</a:t>
            </a:r>
            <a:endParaRPr lang="en-US" sz="2000" dirty="0" smtClean="0">
              <a:solidFill>
                <a:schemeClr val="tx1">
                  <a:lumMod val="95000"/>
                  <a:lumOff val="5000"/>
                </a:schemeClr>
              </a:solidFill>
            </a:endParaRPr>
          </a:p>
          <a:p>
            <a:pPr>
              <a:lnSpc>
                <a:spcPct val="150000"/>
              </a:lnSpc>
              <a:defRPr sz="3600">
                <a:solidFill>
                  <a:srgbClr val="C8C8C8"/>
                </a:solidFill>
              </a:defRPr>
            </a:pPr>
            <a:r>
              <a:rPr sz="2000" dirty="0" smtClean="0">
                <a:solidFill>
                  <a:schemeClr val="tx1">
                    <a:lumMod val="95000"/>
                    <a:lumOff val="5000"/>
                  </a:schemeClr>
                </a:solidFill>
              </a:rPr>
              <a:t>3</a:t>
            </a:r>
            <a:r>
              <a:rPr sz="2000" dirty="0">
                <a:solidFill>
                  <a:schemeClr val="tx1">
                    <a:lumMod val="95000"/>
                    <a:lumOff val="5000"/>
                  </a:schemeClr>
                </a:solidFill>
              </a:rPr>
              <a:t>. Model Deployment: </a:t>
            </a:r>
            <a:endParaRPr lang="en-US" sz="2000" dirty="0" smtClean="0">
              <a:solidFill>
                <a:schemeClr val="tx1">
                  <a:lumMod val="95000"/>
                  <a:lumOff val="5000"/>
                </a:schemeClr>
              </a:solidFill>
            </a:endParaRPr>
          </a:p>
          <a:p>
            <a:pPr marL="342900" indent="-342900">
              <a:lnSpc>
                <a:spcPct val="150000"/>
              </a:lnSpc>
              <a:buFont typeface="Arial" panose="020B0604020202020204" pitchFamily="34" charset="0"/>
              <a:buChar char="•"/>
              <a:defRPr sz="3600">
                <a:solidFill>
                  <a:srgbClr val="C8C8C8"/>
                </a:solidFill>
              </a:defRPr>
            </a:pPr>
            <a:r>
              <a:rPr sz="2000" dirty="0" smtClean="0">
                <a:solidFill>
                  <a:schemeClr val="tx1">
                    <a:lumMod val="95000"/>
                    <a:lumOff val="5000"/>
                  </a:schemeClr>
                </a:solidFill>
              </a:rPr>
              <a:t>Cloud </a:t>
            </a:r>
            <a:r>
              <a:rPr sz="2000" dirty="0">
                <a:solidFill>
                  <a:schemeClr val="tx1">
                    <a:lumMod val="95000"/>
                    <a:lumOff val="5000"/>
                  </a:schemeClr>
                </a:solidFill>
              </a:rPr>
              <a:t>Platforms, Edge Devices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4400" b="1">
                <a:solidFill>
                  <a:srgbClr val="FFFFFF"/>
                </a:solidFill>
              </a:defRPr>
            </a:pPr>
            <a:r>
              <a:rPr dirty="0">
                <a:solidFill>
                  <a:schemeClr val="tx1">
                    <a:lumMod val="95000"/>
                    <a:lumOff val="5000"/>
                  </a:schemeClr>
                </a:solidFill>
              </a:rPr>
              <a:t>Learning Outcomes</a:t>
            </a:r>
          </a:p>
        </p:txBody>
      </p:sp>
      <p:sp>
        <p:nvSpPr>
          <p:cNvPr id="3" name="TextBox 2"/>
          <p:cNvSpPr txBox="1"/>
          <p:nvPr/>
        </p:nvSpPr>
        <p:spPr>
          <a:xfrm>
            <a:off x="899391" y="2474529"/>
            <a:ext cx="7516609" cy="2865080"/>
          </a:xfrm>
          <a:prstGeom prst="rect">
            <a:avLst/>
          </a:prstGeom>
          <a:noFill/>
        </p:spPr>
        <p:txBody>
          <a:bodyPr wrap="none">
            <a:spAutoFit/>
          </a:bodyPr>
          <a:lstStyle/>
          <a:p>
            <a:pPr>
              <a:lnSpc>
                <a:spcPct val="150000"/>
              </a:lnSpc>
            </a:pPr>
            <a:endParaRPr dirty="0"/>
          </a:p>
          <a:p>
            <a:pPr>
              <a:lnSpc>
                <a:spcPct val="150000"/>
              </a:lnSpc>
              <a:defRPr sz="3600">
                <a:solidFill>
                  <a:srgbClr val="C8C8C8"/>
                </a:solidFill>
              </a:defRPr>
            </a:pPr>
            <a:r>
              <a:rPr sz="2400" dirty="0">
                <a:solidFill>
                  <a:schemeClr val="tx1">
                    <a:lumMod val="95000"/>
                    <a:lumOff val="5000"/>
                  </a:schemeClr>
                </a:solidFill>
              </a:rPr>
              <a:t>By the end of this course, you will be able to:</a:t>
            </a:r>
            <a:br>
              <a:rPr sz="2400" dirty="0">
                <a:solidFill>
                  <a:schemeClr val="tx1">
                    <a:lumMod val="95000"/>
                    <a:lumOff val="5000"/>
                  </a:schemeClr>
                </a:solidFill>
              </a:rPr>
            </a:br>
            <a:r>
              <a:rPr sz="2000" dirty="0">
                <a:solidFill>
                  <a:schemeClr val="tx1">
                    <a:lumMod val="95000"/>
                    <a:lumOff val="5000"/>
                  </a:schemeClr>
                </a:solidFill>
              </a:rPr>
              <a:t>- Demonstrate a comprehensive understanding of deep learning concepts</a:t>
            </a:r>
            <a:br>
              <a:rPr sz="2000" dirty="0">
                <a:solidFill>
                  <a:schemeClr val="tx1">
                    <a:lumMod val="95000"/>
                    <a:lumOff val="5000"/>
                  </a:schemeClr>
                </a:solidFill>
              </a:rPr>
            </a:br>
            <a:r>
              <a:rPr sz="2000" dirty="0">
                <a:solidFill>
                  <a:schemeClr val="tx1">
                    <a:lumMod val="95000"/>
                    <a:lumOff val="5000"/>
                  </a:schemeClr>
                </a:solidFill>
              </a:rPr>
              <a:t>- Develop and train deep learning models</a:t>
            </a:r>
            <a:br>
              <a:rPr sz="2000" dirty="0">
                <a:solidFill>
                  <a:schemeClr val="tx1">
                    <a:lumMod val="95000"/>
                    <a:lumOff val="5000"/>
                  </a:schemeClr>
                </a:solidFill>
              </a:rPr>
            </a:br>
            <a:r>
              <a:rPr sz="2000" dirty="0">
                <a:solidFill>
                  <a:schemeClr val="tx1">
                    <a:lumMod val="95000"/>
                    <a:lumOff val="5000"/>
                  </a:schemeClr>
                </a:solidFill>
              </a:rPr>
              <a:t>- Evaluate performance using appropriate metrics</a:t>
            </a:r>
            <a:br>
              <a:rPr sz="2000" dirty="0">
                <a:solidFill>
                  <a:schemeClr val="tx1">
                    <a:lumMod val="95000"/>
                    <a:lumOff val="5000"/>
                  </a:schemeClr>
                </a:solidFill>
              </a:rPr>
            </a:br>
            <a:r>
              <a:rPr sz="2000" dirty="0">
                <a:solidFill>
                  <a:schemeClr val="tx1">
                    <a:lumMod val="95000"/>
                    <a:lumOff val="5000"/>
                  </a:schemeClr>
                </a:solidFill>
              </a:rPr>
              <a:t>- Deploy models in real-world environments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Texts</a:t>
            </a:r>
            <a:endParaRPr lang="en-US" dirty="0"/>
          </a:p>
        </p:txBody>
      </p:sp>
      <p:sp>
        <p:nvSpPr>
          <p:cNvPr id="3" name="Content Placeholder 2"/>
          <p:cNvSpPr>
            <a:spLocks noGrp="1"/>
          </p:cNvSpPr>
          <p:nvPr>
            <p:ph idx="1"/>
          </p:nvPr>
        </p:nvSpPr>
        <p:spPr>
          <a:xfrm>
            <a:off x="917089" y="2490135"/>
            <a:ext cx="7478763" cy="3444997"/>
          </a:xfrm>
        </p:spPr>
        <p:txBody>
          <a:bodyPr>
            <a:normAutofit fontScale="77500" lnSpcReduction="20000"/>
          </a:bodyPr>
          <a:lstStyle/>
          <a:p>
            <a:pPr marL="0" indent="0">
              <a:buNone/>
            </a:pPr>
            <a:r>
              <a:rPr lang="en-US" i="1" dirty="0"/>
              <a:t>Core Reading Materials for the Course</a:t>
            </a:r>
            <a:endParaRPr lang="en-US" dirty="0"/>
          </a:p>
          <a:p>
            <a:pPr lvl="0" fontAlgn="base"/>
            <a:r>
              <a:rPr lang="en-US" dirty="0"/>
              <a:t>Aggarwal, C. (2023).Neural Networks and Deep Learning. Springer</a:t>
            </a:r>
          </a:p>
          <a:p>
            <a:pPr lvl="0" fontAlgn="base"/>
            <a:r>
              <a:rPr lang="en-US" dirty="0" err="1"/>
              <a:t>Goodfellow</a:t>
            </a:r>
            <a:r>
              <a:rPr lang="en-US" dirty="0"/>
              <a:t>, I., </a:t>
            </a:r>
            <a:r>
              <a:rPr lang="en-US" dirty="0" err="1"/>
              <a:t>Bengio</a:t>
            </a:r>
            <a:r>
              <a:rPr lang="en-US" dirty="0"/>
              <a:t>, Y., &amp; </a:t>
            </a:r>
            <a:r>
              <a:rPr lang="en-US" dirty="0" err="1"/>
              <a:t>Courville</a:t>
            </a:r>
            <a:r>
              <a:rPr lang="en-US" dirty="0"/>
              <a:t>, A. (2017). </a:t>
            </a:r>
            <a:r>
              <a:rPr lang="en-US" i="1" dirty="0"/>
              <a:t>Deep learning</a:t>
            </a:r>
            <a:r>
              <a:rPr lang="en-US" dirty="0"/>
              <a:t>. MIT </a:t>
            </a:r>
            <a:r>
              <a:rPr lang="en-US" dirty="0" smtClean="0"/>
              <a:t>Press</a:t>
            </a:r>
          </a:p>
          <a:p>
            <a:pPr lvl="0" fontAlgn="base"/>
            <a:r>
              <a:rPr lang="en-US" dirty="0" smtClean="0"/>
              <a:t>Brownlee</a:t>
            </a:r>
            <a:r>
              <a:rPr lang="en-US" dirty="0"/>
              <a:t>, J. (2019). Deep Learning for Computer Vision.</a:t>
            </a:r>
          </a:p>
          <a:p>
            <a:pPr marL="0" indent="0">
              <a:buNone/>
            </a:pPr>
            <a:r>
              <a:rPr lang="en-US" i="1" dirty="0"/>
              <a:t>Recommended Reference Materials</a:t>
            </a:r>
            <a:endParaRPr lang="en-US" dirty="0"/>
          </a:p>
          <a:p>
            <a:pPr lvl="0" fontAlgn="base"/>
            <a:r>
              <a:rPr lang="en-US" dirty="0" err="1"/>
              <a:t>Chollet</a:t>
            </a:r>
            <a:r>
              <a:rPr lang="en-US" dirty="0"/>
              <a:t>, F. (2021). </a:t>
            </a:r>
            <a:r>
              <a:rPr lang="en-US" i="1" dirty="0"/>
              <a:t>Deep Learning with Python</a:t>
            </a:r>
            <a:r>
              <a:rPr lang="en-US" dirty="0"/>
              <a:t>. Manning Publications.</a:t>
            </a:r>
          </a:p>
          <a:p>
            <a:pPr lvl="0" fontAlgn="base"/>
            <a:r>
              <a:rPr lang="en-US" dirty="0" err="1"/>
              <a:t>Géron</a:t>
            </a:r>
            <a:r>
              <a:rPr lang="en-US" dirty="0"/>
              <a:t>, A. (2019). </a:t>
            </a:r>
            <a:r>
              <a:rPr lang="en-US" i="1" dirty="0"/>
              <a:t>Hands-On Machine Learning with Scikit-Learn, Keras, and </a:t>
            </a:r>
            <a:r>
              <a:rPr lang="en-US" i="1" dirty="0" err="1"/>
              <a:t>TensorFlow</a:t>
            </a:r>
            <a:r>
              <a:rPr lang="en-US" dirty="0"/>
              <a:t>. O’Reilly.</a:t>
            </a:r>
          </a:p>
          <a:p>
            <a:pPr lvl="0" fontAlgn="base"/>
            <a:r>
              <a:rPr lang="en-US" dirty="0" err="1"/>
              <a:t>Rosebrock</a:t>
            </a:r>
            <a:r>
              <a:rPr lang="en-US" dirty="0"/>
              <a:t>, Adrian (2018). </a:t>
            </a:r>
            <a:r>
              <a:rPr lang="en-US" i="1" dirty="0"/>
              <a:t>Deep Learning for Computer Vision with Python</a:t>
            </a:r>
            <a:r>
              <a:rPr lang="en-US" dirty="0"/>
              <a:t>. </a:t>
            </a:r>
            <a:r>
              <a:rPr lang="en-US" dirty="0" err="1"/>
              <a:t>Pyimagesearch</a:t>
            </a:r>
            <a:r>
              <a:rPr lang="en-US" dirty="0"/>
              <a:t>.</a:t>
            </a:r>
          </a:p>
          <a:p>
            <a:endParaRPr lang="en-US" dirty="0"/>
          </a:p>
        </p:txBody>
      </p:sp>
    </p:spTree>
    <p:extLst>
      <p:ext uri="{BB962C8B-B14F-4D97-AF65-F5344CB8AC3E}">
        <p14:creationId xmlns:p14="http://schemas.microsoft.com/office/powerpoint/2010/main" val="321262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4400" b="1">
                <a:solidFill>
                  <a:srgbClr val="FFFFFF"/>
                </a:solidFill>
              </a:defRPr>
            </a:pPr>
            <a:r>
              <a:rPr dirty="0">
                <a:solidFill>
                  <a:schemeClr val="tx1">
                    <a:lumMod val="95000"/>
                    <a:lumOff val="5000"/>
                  </a:schemeClr>
                </a:solidFill>
              </a:rPr>
              <a:t>Course Learning Materials</a:t>
            </a:r>
          </a:p>
        </p:txBody>
      </p:sp>
      <p:sp>
        <p:nvSpPr>
          <p:cNvPr id="3" name="TextBox 2"/>
          <p:cNvSpPr txBox="1"/>
          <p:nvPr/>
        </p:nvSpPr>
        <p:spPr>
          <a:xfrm>
            <a:off x="737755" y="2504209"/>
            <a:ext cx="7387087" cy="3754874"/>
          </a:xfrm>
          <a:prstGeom prst="rect">
            <a:avLst/>
          </a:prstGeom>
          <a:noFill/>
        </p:spPr>
        <p:txBody>
          <a:bodyPr wrap="none">
            <a:spAutoFit/>
          </a:bodyPr>
          <a:lstStyle/>
          <a:p>
            <a:endParaRPr sz="1400" dirty="0">
              <a:solidFill>
                <a:schemeClr val="tx1">
                  <a:lumMod val="85000"/>
                  <a:lumOff val="15000"/>
                </a:schemeClr>
              </a:solidFill>
            </a:endParaRPr>
          </a:p>
          <a:p>
            <a:pPr>
              <a:defRPr sz="3600">
                <a:solidFill>
                  <a:srgbClr val="C8C8C8"/>
                </a:solidFill>
              </a:defRPr>
            </a:pPr>
            <a:r>
              <a:rPr sz="2800" dirty="0">
                <a:solidFill>
                  <a:schemeClr val="tx1">
                    <a:lumMod val="85000"/>
                    <a:lumOff val="15000"/>
                  </a:schemeClr>
                </a:solidFill>
              </a:rPr>
              <a:t>Required tools and resources:</a:t>
            </a:r>
            <a:br>
              <a:rPr sz="2800" dirty="0">
                <a:solidFill>
                  <a:schemeClr val="tx1">
                    <a:lumMod val="85000"/>
                    <a:lumOff val="15000"/>
                  </a:schemeClr>
                </a:solidFill>
              </a:rPr>
            </a:br>
            <a:r>
              <a:rPr sz="2800" dirty="0">
                <a:solidFill>
                  <a:schemeClr val="tx1">
                    <a:lumMod val="85000"/>
                    <a:lumOff val="15000"/>
                  </a:schemeClr>
                </a:solidFill>
              </a:rPr>
              <a:t>- Frameworks: </a:t>
            </a:r>
            <a:r>
              <a:rPr sz="2800" dirty="0" err="1" smtClean="0">
                <a:solidFill>
                  <a:schemeClr val="tx1">
                    <a:lumMod val="85000"/>
                    <a:lumOff val="15000"/>
                  </a:schemeClr>
                </a:solidFill>
              </a:rPr>
              <a:t>TensorFlow</a:t>
            </a:r>
            <a:r>
              <a:rPr sz="2800" dirty="0">
                <a:solidFill>
                  <a:schemeClr val="tx1">
                    <a:lumMod val="85000"/>
                    <a:lumOff val="15000"/>
                  </a:schemeClr>
                </a:solidFill>
              </a:rPr>
              <a:t>, </a:t>
            </a:r>
            <a:r>
              <a:rPr sz="2800" dirty="0" err="1" smtClean="0">
                <a:solidFill>
                  <a:schemeClr val="tx1">
                    <a:lumMod val="85000"/>
                    <a:lumOff val="15000"/>
                  </a:schemeClr>
                </a:solidFill>
              </a:rPr>
              <a:t>PyTorch</a:t>
            </a:r>
            <a:endParaRPr lang="en-US" sz="2800" dirty="0" smtClean="0">
              <a:solidFill>
                <a:schemeClr val="tx1">
                  <a:lumMod val="85000"/>
                  <a:lumOff val="15000"/>
                </a:schemeClr>
              </a:solidFill>
            </a:endParaRPr>
          </a:p>
          <a:p>
            <a:pPr>
              <a:defRPr sz="3600">
                <a:solidFill>
                  <a:srgbClr val="C8C8C8"/>
                </a:solidFill>
              </a:defRPr>
            </a:pPr>
            <a:r>
              <a:rPr sz="2800" dirty="0" smtClean="0">
                <a:solidFill>
                  <a:schemeClr val="tx1">
                    <a:lumMod val="85000"/>
                    <a:lumOff val="15000"/>
                  </a:schemeClr>
                </a:solidFill>
              </a:rPr>
              <a:t>- </a:t>
            </a:r>
            <a:r>
              <a:rPr sz="2800" dirty="0">
                <a:solidFill>
                  <a:schemeClr val="tx1">
                    <a:lumMod val="85000"/>
                    <a:lumOff val="15000"/>
                  </a:schemeClr>
                </a:solidFill>
              </a:rPr>
              <a:t>Programming Language: Python</a:t>
            </a:r>
            <a:br>
              <a:rPr sz="2800" dirty="0">
                <a:solidFill>
                  <a:schemeClr val="tx1">
                    <a:lumMod val="85000"/>
                    <a:lumOff val="15000"/>
                  </a:schemeClr>
                </a:solidFill>
              </a:rPr>
            </a:br>
            <a:r>
              <a:rPr sz="2800" dirty="0">
                <a:solidFill>
                  <a:schemeClr val="tx1">
                    <a:lumMod val="85000"/>
                    <a:lumOff val="15000"/>
                  </a:schemeClr>
                </a:solidFill>
              </a:rPr>
              <a:t>- Hardware: GPU-enabled machine (recommended)</a:t>
            </a:r>
            <a:br>
              <a:rPr sz="2800" dirty="0">
                <a:solidFill>
                  <a:schemeClr val="tx1">
                    <a:lumMod val="85000"/>
                    <a:lumOff val="15000"/>
                  </a:schemeClr>
                </a:solidFill>
              </a:rPr>
            </a:br>
            <a:r>
              <a:rPr sz="2800" dirty="0">
                <a:solidFill>
                  <a:schemeClr val="tx1">
                    <a:lumMod val="85000"/>
                    <a:lumOff val="15000"/>
                  </a:schemeClr>
                </a:solidFill>
              </a:rPr>
              <a:t>- Tools: </a:t>
            </a:r>
            <a:endParaRPr lang="en-US" sz="2800" dirty="0" smtClean="0">
              <a:solidFill>
                <a:schemeClr val="tx1">
                  <a:lumMod val="85000"/>
                  <a:lumOff val="15000"/>
                </a:schemeClr>
              </a:solidFill>
            </a:endParaRPr>
          </a:p>
          <a:p>
            <a:pPr marL="457200" indent="-457200">
              <a:buFont typeface="Arial" panose="020B0604020202020204" pitchFamily="34" charset="0"/>
              <a:buChar char="•"/>
              <a:defRPr sz="3600">
                <a:solidFill>
                  <a:srgbClr val="C8C8C8"/>
                </a:solidFill>
              </a:defRPr>
            </a:pPr>
            <a:r>
              <a:rPr sz="2800" dirty="0" smtClean="0">
                <a:solidFill>
                  <a:schemeClr val="tx1">
                    <a:lumMod val="85000"/>
                    <a:lumOff val="15000"/>
                  </a:schemeClr>
                </a:solidFill>
              </a:rPr>
              <a:t>Jupyter </a:t>
            </a:r>
            <a:r>
              <a:rPr sz="2800" dirty="0">
                <a:solidFill>
                  <a:schemeClr val="tx1">
                    <a:lumMod val="85000"/>
                    <a:lumOff val="15000"/>
                  </a:schemeClr>
                </a:solidFill>
              </a:rPr>
              <a:t>Notebooks, </a:t>
            </a:r>
            <a:endParaRPr lang="en-US" sz="2800" dirty="0" smtClean="0">
              <a:solidFill>
                <a:schemeClr val="tx1">
                  <a:lumMod val="85000"/>
                  <a:lumOff val="15000"/>
                </a:schemeClr>
              </a:solidFill>
            </a:endParaRPr>
          </a:p>
          <a:p>
            <a:pPr marL="457200" indent="-457200">
              <a:buFont typeface="Arial" panose="020B0604020202020204" pitchFamily="34" charset="0"/>
              <a:buChar char="•"/>
              <a:defRPr sz="3600">
                <a:solidFill>
                  <a:srgbClr val="C8C8C8"/>
                </a:solidFill>
              </a:defRPr>
            </a:pPr>
            <a:r>
              <a:rPr sz="2800" dirty="0" smtClean="0">
                <a:solidFill>
                  <a:schemeClr val="tx1">
                    <a:lumMod val="85000"/>
                    <a:lumOff val="15000"/>
                  </a:schemeClr>
                </a:solidFill>
              </a:rPr>
              <a:t>Google </a:t>
            </a:r>
            <a:r>
              <a:rPr sz="2800" dirty="0" err="1">
                <a:solidFill>
                  <a:schemeClr val="tx1">
                    <a:lumMod val="85000"/>
                    <a:lumOff val="15000"/>
                  </a:schemeClr>
                </a:solidFill>
              </a:rPr>
              <a:t>Colab</a:t>
            </a:r>
            <a:r>
              <a:rPr sz="2800" dirty="0">
                <a:solidFill>
                  <a:schemeClr val="tx1">
                    <a:lumMod val="85000"/>
                    <a:lumOff val="15000"/>
                  </a:schemeClr>
                </a:solidFill>
              </a:rPr>
              <a:t>, </a:t>
            </a:r>
            <a:r>
              <a:rPr lang="en-US" sz="2800" dirty="0" err="1" smtClean="0">
                <a:solidFill>
                  <a:schemeClr val="tx1">
                    <a:lumMod val="85000"/>
                    <a:lumOff val="15000"/>
                  </a:schemeClr>
                </a:solidFill>
              </a:rPr>
              <a:t>Kaggle</a:t>
            </a:r>
            <a:r>
              <a:rPr lang="en-US" sz="2800" dirty="0" smtClean="0">
                <a:solidFill>
                  <a:schemeClr val="tx1">
                    <a:lumMod val="85000"/>
                    <a:lumOff val="15000"/>
                  </a:schemeClr>
                </a:solidFill>
              </a:rPr>
              <a:t> Kernels</a:t>
            </a:r>
          </a:p>
          <a:p>
            <a:pPr marL="457200" indent="-457200">
              <a:buFont typeface="Arial" panose="020B0604020202020204" pitchFamily="34" charset="0"/>
              <a:buChar char="•"/>
              <a:defRPr sz="3600">
                <a:solidFill>
                  <a:srgbClr val="C8C8C8"/>
                </a:solidFill>
              </a:defRPr>
            </a:pPr>
            <a:r>
              <a:rPr sz="2800" dirty="0" smtClean="0">
                <a:solidFill>
                  <a:schemeClr val="tx1">
                    <a:lumMod val="85000"/>
                    <a:lumOff val="15000"/>
                  </a:schemeClr>
                </a:solidFill>
              </a:rPr>
              <a:t>Cloud </a:t>
            </a:r>
            <a:r>
              <a:rPr sz="2800" dirty="0">
                <a:solidFill>
                  <a:schemeClr val="tx1">
                    <a:lumMod val="85000"/>
                    <a:lumOff val="15000"/>
                  </a:schemeClr>
                </a:solidFill>
              </a:rPr>
              <a:t>Platforms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699" y="589517"/>
            <a:ext cx="6798735" cy="1303867"/>
          </a:xfrm>
        </p:spPr>
        <p:txBody>
          <a:bodyPr/>
          <a:lstStyle/>
          <a:p>
            <a:pPr>
              <a:defRPr sz="4400" b="1">
                <a:solidFill>
                  <a:srgbClr val="FFFFFF"/>
                </a:solidFill>
              </a:defRPr>
            </a:pPr>
            <a:r>
              <a:rPr dirty="0">
                <a:solidFill>
                  <a:schemeClr val="tx1">
                    <a:lumMod val="95000"/>
                    <a:lumOff val="5000"/>
                  </a:schemeClr>
                </a:solidFill>
              </a:rPr>
              <a:t>Course </a:t>
            </a:r>
            <a:r>
              <a:rPr lang="en-US" dirty="0" smtClean="0">
                <a:solidFill>
                  <a:schemeClr val="tx1">
                    <a:lumMod val="95000"/>
                    <a:lumOff val="5000"/>
                  </a:schemeClr>
                </a:solidFill>
              </a:rPr>
              <a:t>Syllabus</a:t>
            </a:r>
            <a:endParaRPr dirty="0">
              <a:solidFill>
                <a:schemeClr val="tx1">
                  <a:lumMod val="95000"/>
                  <a:lumOff val="5000"/>
                </a:schemeClr>
              </a:solidFill>
            </a:endParaRPr>
          </a:p>
        </p:txBody>
      </p:sp>
      <p:pic>
        <p:nvPicPr>
          <p:cNvPr id="4" name="Picture 3"/>
          <p:cNvPicPr>
            <a:picLocks noChangeAspect="1"/>
          </p:cNvPicPr>
          <p:nvPr/>
        </p:nvPicPr>
        <p:blipFill>
          <a:blip r:embed="rId2"/>
          <a:stretch>
            <a:fillRect/>
          </a:stretch>
        </p:blipFill>
        <p:spPr>
          <a:xfrm>
            <a:off x="587556" y="2013060"/>
            <a:ext cx="7977352" cy="43243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4400" b="1">
                <a:solidFill>
                  <a:srgbClr val="FFFFFF"/>
                </a:solidFill>
              </a:defRPr>
            </a:pPr>
            <a:r>
              <a:rPr dirty="0">
                <a:solidFill>
                  <a:schemeClr val="bg2">
                    <a:lumMod val="10000"/>
                  </a:schemeClr>
                </a:solidFill>
              </a:rPr>
              <a:t>What to Expect</a:t>
            </a:r>
          </a:p>
        </p:txBody>
      </p:sp>
      <p:sp>
        <p:nvSpPr>
          <p:cNvPr id="3" name="TextBox 2"/>
          <p:cNvSpPr txBox="1"/>
          <p:nvPr/>
        </p:nvSpPr>
        <p:spPr>
          <a:xfrm>
            <a:off x="1176865" y="2406240"/>
            <a:ext cx="6022803" cy="3139321"/>
          </a:xfrm>
          <a:prstGeom prst="rect">
            <a:avLst/>
          </a:prstGeom>
          <a:noFill/>
        </p:spPr>
        <p:txBody>
          <a:bodyPr wrap="none">
            <a:spAutoFit/>
          </a:bodyPr>
          <a:lstStyle/>
          <a:p>
            <a:endParaRPr dirty="0">
              <a:solidFill>
                <a:schemeClr val="bg2">
                  <a:lumMod val="10000"/>
                </a:schemeClr>
              </a:solidFill>
            </a:endParaRPr>
          </a:p>
          <a:p>
            <a:pPr>
              <a:defRPr sz="3600">
                <a:solidFill>
                  <a:srgbClr val="C8C8C8"/>
                </a:solidFill>
              </a:defRPr>
            </a:pPr>
            <a:r>
              <a:rPr dirty="0">
                <a:solidFill>
                  <a:schemeClr val="bg2">
                    <a:lumMod val="10000"/>
                  </a:schemeClr>
                </a:solidFill>
              </a:rPr>
              <a:t>Learning Mode:</a:t>
            </a:r>
            <a:br>
              <a:rPr dirty="0">
                <a:solidFill>
                  <a:schemeClr val="bg2">
                    <a:lumMod val="10000"/>
                  </a:schemeClr>
                </a:solidFill>
              </a:rPr>
            </a:br>
            <a:r>
              <a:rPr dirty="0">
                <a:solidFill>
                  <a:schemeClr val="bg2">
                    <a:lumMod val="10000"/>
                  </a:schemeClr>
                </a:solidFill>
              </a:rPr>
              <a:t>- Hands-on coding exercises</a:t>
            </a:r>
            <a:br>
              <a:rPr dirty="0">
                <a:solidFill>
                  <a:schemeClr val="bg2">
                    <a:lumMod val="10000"/>
                  </a:schemeClr>
                </a:solidFill>
              </a:rPr>
            </a:br>
            <a:r>
              <a:rPr dirty="0">
                <a:solidFill>
                  <a:schemeClr val="bg2">
                    <a:lumMod val="10000"/>
                  </a:schemeClr>
                </a:solidFill>
              </a:rPr>
              <a:t>- Practical projects</a:t>
            </a:r>
            <a:br>
              <a:rPr dirty="0">
                <a:solidFill>
                  <a:schemeClr val="bg2">
                    <a:lumMod val="10000"/>
                  </a:schemeClr>
                </a:solidFill>
              </a:rPr>
            </a:br>
            <a:r>
              <a:rPr dirty="0">
                <a:solidFill>
                  <a:schemeClr val="bg2">
                    <a:lumMod val="10000"/>
                  </a:schemeClr>
                </a:solidFill>
              </a:rPr>
              <a:t>- Quizzes and assessments</a:t>
            </a:r>
            <a:br>
              <a:rPr dirty="0">
                <a:solidFill>
                  <a:schemeClr val="bg2">
                    <a:lumMod val="10000"/>
                  </a:schemeClr>
                </a:solidFill>
              </a:rPr>
            </a:br>
            <a:r>
              <a:rPr dirty="0">
                <a:solidFill>
                  <a:schemeClr val="bg2">
                    <a:lumMod val="10000"/>
                  </a:schemeClr>
                </a:solidFill>
              </a:rPr>
              <a:t>- Discussions and Q&amp;A sessions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Assessment</a:t>
            </a:r>
            <a:endParaRPr lang="en-US" dirty="0"/>
          </a:p>
        </p:txBody>
      </p:sp>
      <p:sp>
        <p:nvSpPr>
          <p:cNvPr id="3" name="Rectangle 2"/>
          <p:cNvSpPr/>
          <p:nvPr/>
        </p:nvSpPr>
        <p:spPr>
          <a:xfrm>
            <a:off x="1508234" y="2686606"/>
            <a:ext cx="5312980" cy="1938992"/>
          </a:xfrm>
          <a:prstGeom prst="rect">
            <a:avLst/>
          </a:prstGeom>
        </p:spPr>
        <p:txBody>
          <a:bodyPr wrap="square">
            <a:spAutoFit/>
          </a:bodyPr>
          <a:lstStyle/>
          <a:p>
            <a:r>
              <a:rPr lang="en-US" sz="2000" dirty="0">
                <a:solidFill>
                  <a:srgbClr val="000000"/>
                </a:solidFill>
                <a:latin typeface="Open Sans"/>
              </a:rPr>
              <a:t>Class Attendance and Participation  10%</a:t>
            </a:r>
            <a:r>
              <a:rPr lang="en-US" sz="2000" dirty="0"/>
              <a:t/>
            </a:r>
            <a:br>
              <a:rPr lang="en-US" sz="2000" dirty="0"/>
            </a:br>
            <a:r>
              <a:rPr lang="en-US" sz="2000" dirty="0">
                <a:solidFill>
                  <a:srgbClr val="000000"/>
                </a:solidFill>
                <a:latin typeface="Open Sans"/>
              </a:rPr>
              <a:t>Assignments and Labs                      </a:t>
            </a:r>
            <a:r>
              <a:rPr lang="en-US" sz="2000" dirty="0" smtClean="0">
                <a:solidFill>
                  <a:srgbClr val="000000"/>
                </a:solidFill>
                <a:latin typeface="Open Sans"/>
              </a:rPr>
              <a:t>25</a:t>
            </a:r>
            <a:r>
              <a:rPr lang="en-US" sz="2000" dirty="0">
                <a:solidFill>
                  <a:srgbClr val="000000"/>
                </a:solidFill>
                <a:latin typeface="Open Sans"/>
              </a:rPr>
              <a:t>%</a:t>
            </a:r>
            <a:r>
              <a:rPr lang="en-US" sz="2000" dirty="0"/>
              <a:t/>
            </a:r>
            <a:br>
              <a:rPr lang="en-US" sz="2000" dirty="0"/>
            </a:br>
            <a:r>
              <a:rPr lang="en-US" sz="2000" dirty="0">
                <a:solidFill>
                  <a:srgbClr val="000000"/>
                </a:solidFill>
                <a:latin typeface="Open Sans"/>
              </a:rPr>
              <a:t>Term Project                                      </a:t>
            </a:r>
            <a:r>
              <a:rPr lang="en-US" sz="2000" dirty="0" smtClean="0">
                <a:solidFill>
                  <a:srgbClr val="000000"/>
                </a:solidFill>
                <a:latin typeface="Open Sans"/>
              </a:rPr>
              <a:t>15</a:t>
            </a:r>
            <a:r>
              <a:rPr lang="en-US" sz="2000" dirty="0">
                <a:solidFill>
                  <a:srgbClr val="000000"/>
                </a:solidFill>
                <a:latin typeface="Open Sans"/>
              </a:rPr>
              <a:t>%</a:t>
            </a:r>
            <a:r>
              <a:rPr lang="en-US" sz="2000" dirty="0"/>
              <a:t/>
            </a:r>
            <a:br>
              <a:rPr lang="en-US" sz="2000" dirty="0"/>
            </a:br>
            <a:r>
              <a:rPr lang="en-US" sz="2000" dirty="0">
                <a:solidFill>
                  <a:srgbClr val="000000"/>
                </a:solidFill>
                <a:latin typeface="Open Sans"/>
              </a:rPr>
              <a:t>Mid-Semester Examination               20%</a:t>
            </a:r>
            <a:r>
              <a:rPr lang="en-US" sz="2000" dirty="0"/>
              <a:t/>
            </a:r>
            <a:br>
              <a:rPr lang="en-US" sz="2000" dirty="0"/>
            </a:br>
            <a:r>
              <a:rPr lang="en-US" sz="2000" dirty="0">
                <a:solidFill>
                  <a:srgbClr val="000000"/>
                </a:solidFill>
                <a:latin typeface="Open Sans"/>
              </a:rPr>
              <a:t>Final Examination                              30%</a:t>
            </a:r>
            <a:r>
              <a:rPr lang="en-US" sz="2000" dirty="0"/>
              <a:t/>
            </a:r>
            <a:br>
              <a:rPr lang="en-US" sz="2000" dirty="0"/>
            </a:br>
            <a:r>
              <a:rPr lang="en-US" sz="2000" b="1" dirty="0">
                <a:solidFill>
                  <a:srgbClr val="000000"/>
                </a:solidFill>
                <a:latin typeface="Open Sans"/>
              </a:rPr>
              <a:t>Total                                                 100%</a:t>
            </a:r>
            <a:endParaRPr lang="en-US" sz="2000" dirty="0"/>
          </a:p>
        </p:txBody>
      </p:sp>
    </p:spTree>
    <p:extLst>
      <p:ext uri="{BB962C8B-B14F-4D97-AF65-F5344CB8AC3E}">
        <p14:creationId xmlns:p14="http://schemas.microsoft.com/office/powerpoint/2010/main" val="336333702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201</TotalTime>
  <Words>2348</Words>
  <Application>Microsoft Office PowerPoint</Application>
  <PresentationFormat>On-screen Show (4:3)</PresentationFormat>
  <Paragraphs>129</Paragraphs>
  <Slides>28</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Arial</vt:lpstr>
      <vt:lpstr>Calibri</vt:lpstr>
      <vt:lpstr>Garamond</vt:lpstr>
      <vt:lpstr>Open Sans</vt:lpstr>
      <vt:lpstr>Organic</vt:lpstr>
      <vt:lpstr>Bitmap Image</vt:lpstr>
      <vt:lpstr>PowerPoint Presentation</vt:lpstr>
      <vt:lpstr>Course Description</vt:lpstr>
      <vt:lpstr>Course Overview</vt:lpstr>
      <vt:lpstr>Learning Outcomes</vt:lpstr>
      <vt:lpstr>Course Texts</vt:lpstr>
      <vt:lpstr>Course Learning Materials</vt:lpstr>
      <vt:lpstr>Course Syllabus</vt:lpstr>
      <vt:lpstr>What to Expect</vt:lpstr>
      <vt:lpstr>Course Assessment</vt:lpstr>
      <vt:lpstr>Week 1</vt:lpstr>
      <vt:lpstr>Week 1 Learning Outcomes</vt:lpstr>
      <vt:lpstr>PowerPoint Presentation</vt:lpstr>
      <vt:lpstr>PowerPoint Presentation</vt:lpstr>
      <vt:lpstr>PowerPoint Presentation</vt:lpstr>
      <vt:lpstr>What is Deep Learning?</vt:lpstr>
      <vt:lpstr>What is Artificial Neural Network?</vt:lpstr>
      <vt:lpstr>ANN</vt:lpstr>
      <vt:lpstr>PowerPoint Presentation</vt:lpstr>
      <vt:lpstr>PowerPoint Presentation</vt:lpstr>
      <vt:lpstr>Case: </vt:lpstr>
      <vt:lpstr>DL Architectures for Computer Vision</vt:lpstr>
      <vt:lpstr>PowerPoint Presentation</vt:lpstr>
      <vt:lpstr>PowerPoint Presentation</vt:lpstr>
      <vt:lpstr>PowerPoint Presentation</vt:lpstr>
      <vt:lpstr>PowerPoint Presentation</vt:lpstr>
      <vt:lpstr>Applications</vt:lpstr>
      <vt:lpstr>Historical Development of ANN</vt:lpstr>
      <vt:lpstr>Further Reading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Edward Ombui</dc:creator>
  <cp:keywords/>
  <dc:description>generated using python-pptx</dc:description>
  <cp:lastModifiedBy>Edward Ombui</cp:lastModifiedBy>
  <cp:revision>23</cp:revision>
  <dcterms:created xsi:type="dcterms:W3CDTF">2013-01-27T09:14:16Z</dcterms:created>
  <dcterms:modified xsi:type="dcterms:W3CDTF">2025-01-11T10:38:02Z</dcterms:modified>
  <cp:category/>
</cp:coreProperties>
</file>